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2" r:id="rId7"/>
    <p:sldId id="263" r:id="rId8"/>
    <p:sldId id="261" r:id="rId9"/>
    <p:sldId id="264" r:id="rId10"/>
    <p:sldId id="265" r:id="rId11"/>
    <p:sldId id="266" r:id="rId12"/>
    <p:sldId id="267" r:id="rId13"/>
    <p:sldId id="268" r:id="rId14"/>
    <p:sldId id="269" r:id="rId15"/>
    <p:sldId id="270" r:id="rId16"/>
  </p:sldIdLst>
  <p:sldSz cx="12192000" cy="6858000"/>
  <p:notesSz cx="6858000" cy="9144000"/>
  <p:defaultText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29"/>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png>
</file>

<file path=ppt/media/image50.png>
</file>

<file path=ppt/media/image51.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856123-171B-5C48-81F0-EE75A43C30DD}" type="datetimeFigureOut">
              <a:rPr lang="en-IT" smtClean="0"/>
              <a:t>04/06/24</a:t>
            </a:fld>
            <a:endParaRPr lang="en-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41F52A-290C-8341-87CC-F96F49377042}" type="slidenum">
              <a:rPr lang="en-IT" smtClean="0"/>
              <a:t>‹#›</a:t>
            </a:fld>
            <a:endParaRPr lang="en-IT"/>
          </a:p>
        </p:txBody>
      </p:sp>
    </p:spTree>
    <p:extLst>
      <p:ext uri="{BB962C8B-B14F-4D97-AF65-F5344CB8AC3E}">
        <p14:creationId xmlns:p14="http://schemas.microsoft.com/office/powerpoint/2010/main" val="1559963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We have 5 lectures of material rather than 6. Should have plenty of time. Interrupt me with questions if anything is unclear! Ask for students’ emails to send lecture slides and eventually give permissions for hands-on. Emphasize that we will be discussing RESEARCH-LEVEL problems in a very active field. We are limited in what we can realistically do in hands-on session</a:t>
            </a:r>
          </a:p>
        </p:txBody>
      </p:sp>
      <p:sp>
        <p:nvSpPr>
          <p:cNvPr id="4" name="Slide Number Placeholder 3"/>
          <p:cNvSpPr>
            <a:spLocks noGrp="1"/>
          </p:cNvSpPr>
          <p:nvPr>
            <p:ph type="sldNum" sz="quarter" idx="5"/>
          </p:nvPr>
        </p:nvSpPr>
        <p:spPr/>
        <p:txBody>
          <a:bodyPr/>
          <a:lstStyle/>
          <a:p>
            <a:fld id="{2741F52A-290C-8341-87CC-F96F49377042}" type="slidenum">
              <a:rPr lang="en-IT" smtClean="0"/>
              <a:t>2</a:t>
            </a:fld>
            <a:endParaRPr lang="en-IT"/>
          </a:p>
        </p:txBody>
      </p:sp>
    </p:spTree>
    <p:extLst>
      <p:ext uri="{BB962C8B-B14F-4D97-AF65-F5344CB8AC3E}">
        <p14:creationId xmlns:p14="http://schemas.microsoft.com/office/powerpoint/2010/main" val="2732413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GO TO BLACKBOARD AFTERWARDS, WORK OUT TAYLOR AND RICHARDSON</a:t>
            </a:r>
          </a:p>
        </p:txBody>
      </p:sp>
      <p:sp>
        <p:nvSpPr>
          <p:cNvPr id="4" name="Slide Number Placeholder 3"/>
          <p:cNvSpPr>
            <a:spLocks noGrp="1"/>
          </p:cNvSpPr>
          <p:nvPr>
            <p:ph type="sldNum" sz="quarter" idx="5"/>
          </p:nvPr>
        </p:nvSpPr>
        <p:spPr/>
        <p:txBody>
          <a:bodyPr/>
          <a:lstStyle/>
          <a:p>
            <a:fld id="{2741F52A-290C-8341-87CC-F96F49377042}" type="slidenum">
              <a:rPr lang="en-IT" smtClean="0"/>
              <a:t>4</a:t>
            </a:fld>
            <a:endParaRPr lang="en-IT"/>
          </a:p>
        </p:txBody>
      </p:sp>
    </p:spTree>
    <p:extLst>
      <p:ext uri="{BB962C8B-B14F-4D97-AF65-F5344CB8AC3E}">
        <p14:creationId xmlns:p14="http://schemas.microsoft.com/office/powerpoint/2010/main" val="3197803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dirty="0"/>
          </a:p>
        </p:txBody>
      </p:sp>
      <p:sp>
        <p:nvSpPr>
          <p:cNvPr id="4" name="Slide Number Placeholder 3"/>
          <p:cNvSpPr>
            <a:spLocks noGrp="1"/>
          </p:cNvSpPr>
          <p:nvPr>
            <p:ph type="sldNum" sz="quarter" idx="5"/>
          </p:nvPr>
        </p:nvSpPr>
        <p:spPr/>
        <p:txBody>
          <a:bodyPr/>
          <a:lstStyle/>
          <a:p>
            <a:fld id="{2741F52A-290C-8341-87CC-F96F49377042}" type="slidenum">
              <a:rPr lang="en-IT" smtClean="0"/>
              <a:t>5</a:t>
            </a:fld>
            <a:endParaRPr lang="en-IT"/>
          </a:p>
        </p:txBody>
      </p:sp>
    </p:spTree>
    <p:extLst>
      <p:ext uri="{BB962C8B-B14F-4D97-AF65-F5344CB8AC3E}">
        <p14:creationId xmlns:p14="http://schemas.microsoft.com/office/powerpoint/2010/main" val="975579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dirty="0"/>
          </a:p>
        </p:txBody>
      </p:sp>
      <p:sp>
        <p:nvSpPr>
          <p:cNvPr id="4" name="Slide Number Placeholder 3"/>
          <p:cNvSpPr>
            <a:spLocks noGrp="1"/>
          </p:cNvSpPr>
          <p:nvPr>
            <p:ph type="sldNum" sz="quarter" idx="5"/>
          </p:nvPr>
        </p:nvSpPr>
        <p:spPr/>
        <p:txBody>
          <a:bodyPr/>
          <a:lstStyle/>
          <a:p>
            <a:fld id="{2741F52A-290C-8341-87CC-F96F49377042}" type="slidenum">
              <a:rPr lang="en-IT" smtClean="0"/>
              <a:t>8</a:t>
            </a:fld>
            <a:endParaRPr lang="en-IT"/>
          </a:p>
        </p:txBody>
      </p:sp>
    </p:spTree>
    <p:extLst>
      <p:ext uri="{BB962C8B-B14F-4D97-AF65-F5344CB8AC3E}">
        <p14:creationId xmlns:p14="http://schemas.microsoft.com/office/powerpoint/2010/main" val="3911776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T" dirty="0"/>
              <a:t>T</a:t>
            </a:r>
            <a:r>
              <a:rPr lang="en-GB" dirty="0"/>
              <a:t>h</a:t>
            </a:r>
            <a:r>
              <a:rPr lang="en-IT" dirty="0"/>
              <a:t>is is one of our main problems for this course. before we get to the other main problem, let’s discuss some more physics…</a:t>
            </a:r>
          </a:p>
          <a:p>
            <a:endParaRPr lang="en-IT" dirty="0"/>
          </a:p>
        </p:txBody>
      </p:sp>
      <p:sp>
        <p:nvSpPr>
          <p:cNvPr id="4" name="Slide Number Placeholder 3"/>
          <p:cNvSpPr>
            <a:spLocks noGrp="1"/>
          </p:cNvSpPr>
          <p:nvPr>
            <p:ph type="sldNum" sz="quarter" idx="5"/>
          </p:nvPr>
        </p:nvSpPr>
        <p:spPr/>
        <p:txBody>
          <a:bodyPr/>
          <a:lstStyle/>
          <a:p>
            <a:fld id="{2741F52A-290C-8341-87CC-F96F49377042}" type="slidenum">
              <a:rPr lang="en-IT" smtClean="0"/>
              <a:t>9</a:t>
            </a:fld>
            <a:endParaRPr lang="en-IT"/>
          </a:p>
        </p:txBody>
      </p:sp>
    </p:spTree>
    <p:extLst>
      <p:ext uri="{BB962C8B-B14F-4D97-AF65-F5344CB8AC3E}">
        <p14:creationId xmlns:p14="http://schemas.microsoft.com/office/powerpoint/2010/main" val="644499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Lagrangian picture of concentration: count contributions from all possible trajectories particles could have taken to get to x at time t. p(X(t)=x|X(t’)=x’) can be expressed as a path integral</a:t>
            </a:r>
          </a:p>
        </p:txBody>
      </p:sp>
      <p:sp>
        <p:nvSpPr>
          <p:cNvPr id="4" name="Slide Number Placeholder 3"/>
          <p:cNvSpPr>
            <a:spLocks noGrp="1"/>
          </p:cNvSpPr>
          <p:nvPr>
            <p:ph type="sldNum" sz="quarter" idx="5"/>
          </p:nvPr>
        </p:nvSpPr>
        <p:spPr/>
        <p:txBody>
          <a:bodyPr/>
          <a:lstStyle/>
          <a:p>
            <a:fld id="{2741F52A-290C-8341-87CC-F96F49377042}" type="slidenum">
              <a:rPr lang="en-IT" smtClean="0"/>
              <a:t>10</a:t>
            </a:fld>
            <a:endParaRPr lang="en-IT"/>
          </a:p>
        </p:txBody>
      </p:sp>
    </p:spTree>
    <p:extLst>
      <p:ext uri="{BB962C8B-B14F-4D97-AF65-F5344CB8AC3E}">
        <p14:creationId xmlns:p14="http://schemas.microsoft.com/office/powerpoint/2010/main" val="66613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What are we exploiting to use backward in time trick? (time inversion symmetry of Euler). Last lines: we are ignoring power law corrections. Pr(c&gt;0) confines plume to cone and is signature of intermittency</a:t>
            </a:r>
          </a:p>
        </p:txBody>
      </p:sp>
      <p:sp>
        <p:nvSpPr>
          <p:cNvPr id="4" name="Slide Number Placeholder 3"/>
          <p:cNvSpPr>
            <a:spLocks noGrp="1"/>
          </p:cNvSpPr>
          <p:nvPr>
            <p:ph type="sldNum" sz="quarter" idx="5"/>
          </p:nvPr>
        </p:nvSpPr>
        <p:spPr/>
        <p:txBody>
          <a:bodyPr/>
          <a:lstStyle/>
          <a:p>
            <a:fld id="{2741F52A-290C-8341-87CC-F96F49377042}" type="slidenum">
              <a:rPr lang="en-IT" smtClean="0"/>
              <a:t>12</a:t>
            </a:fld>
            <a:endParaRPr lang="en-IT"/>
          </a:p>
        </p:txBody>
      </p:sp>
    </p:spTree>
    <p:extLst>
      <p:ext uri="{BB962C8B-B14F-4D97-AF65-F5344CB8AC3E}">
        <p14:creationId xmlns:p14="http://schemas.microsoft.com/office/powerpoint/2010/main" val="2883290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dirty="0"/>
          </a:p>
        </p:txBody>
      </p:sp>
      <p:sp>
        <p:nvSpPr>
          <p:cNvPr id="4" name="Slide Number Placeholder 3"/>
          <p:cNvSpPr>
            <a:spLocks noGrp="1"/>
          </p:cNvSpPr>
          <p:nvPr>
            <p:ph type="sldNum" sz="quarter" idx="5"/>
          </p:nvPr>
        </p:nvSpPr>
        <p:spPr/>
        <p:txBody>
          <a:bodyPr/>
          <a:lstStyle/>
          <a:p>
            <a:fld id="{2741F52A-290C-8341-87CC-F96F49377042}" type="slidenum">
              <a:rPr lang="en-IT" smtClean="0"/>
              <a:t>15</a:t>
            </a:fld>
            <a:endParaRPr lang="en-IT"/>
          </a:p>
        </p:txBody>
      </p:sp>
    </p:spTree>
    <p:extLst>
      <p:ext uri="{BB962C8B-B14F-4D97-AF65-F5344CB8AC3E}">
        <p14:creationId xmlns:p14="http://schemas.microsoft.com/office/powerpoint/2010/main" val="3669531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33643-0A49-3D3F-D46E-CD207E5600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T"/>
          </a:p>
        </p:txBody>
      </p:sp>
      <p:sp>
        <p:nvSpPr>
          <p:cNvPr id="3" name="Subtitle 2">
            <a:extLst>
              <a:ext uri="{FF2B5EF4-FFF2-40B4-BE49-F238E27FC236}">
                <a16:creationId xmlns:a16="http://schemas.microsoft.com/office/drawing/2014/main" id="{83180C24-C25F-9421-60D1-4BAEC6E354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T"/>
          </a:p>
        </p:txBody>
      </p:sp>
      <p:sp>
        <p:nvSpPr>
          <p:cNvPr id="4" name="Date Placeholder 3">
            <a:extLst>
              <a:ext uri="{FF2B5EF4-FFF2-40B4-BE49-F238E27FC236}">
                <a16:creationId xmlns:a16="http://schemas.microsoft.com/office/drawing/2014/main" id="{944F12F9-9FE1-9B8D-B8E2-7A1C6FB49FC1}"/>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26FF0979-75B0-3F3A-0D09-95739CD5F58B}"/>
              </a:ext>
            </a:extLst>
          </p:cNvPr>
          <p:cNvSpPr>
            <a:spLocks noGrp="1"/>
          </p:cNvSpPr>
          <p:nvPr>
            <p:ph type="ftr" sz="quarter" idx="11"/>
          </p:nvPr>
        </p:nvSpPr>
        <p:spPr/>
        <p:txBody>
          <a:bodyPr/>
          <a:lstStyle/>
          <a:p>
            <a:endParaRPr lang="en-IT"/>
          </a:p>
        </p:txBody>
      </p:sp>
      <p:sp>
        <p:nvSpPr>
          <p:cNvPr id="6" name="Slide Number Placeholder 5">
            <a:extLst>
              <a:ext uri="{FF2B5EF4-FFF2-40B4-BE49-F238E27FC236}">
                <a16:creationId xmlns:a16="http://schemas.microsoft.com/office/drawing/2014/main" id="{996DC6F3-14CE-DE66-3E9F-FED1CF3DB1F2}"/>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1541715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1F3B1-FF7E-6A6A-41EF-D240EB97924F}"/>
              </a:ext>
            </a:extLst>
          </p:cNvPr>
          <p:cNvSpPr>
            <a:spLocks noGrp="1"/>
          </p:cNvSpPr>
          <p:nvPr>
            <p:ph type="title"/>
          </p:nvPr>
        </p:nvSpPr>
        <p:spPr/>
        <p:txBody>
          <a:bodyPr/>
          <a:lstStyle/>
          <a:p>
            <a:r>
              <a:rPr lang="en-GB"/>
              <a:t>Click to edit Master title style</a:t>
            </a:r>
            <a:endParaRPr lang="en-IT"/>
          </a:p>
        </p:txBody>
      </p:sp>
      <p:sp>
        <p:nvSpPr>
          <p:cNvPr id="3" name="Vertical Text Placeholder 2">
            <a:extLst>
              <a:ext uri="{FF2B5EF4-FFF2-40B4-BE49-F238E27FC236}">
                <a16:creationId xmlns:a16="http://schemas.microsoft.com/office/drawing/2014/main" id="{04025422-9474-1930-0851-0864DFAA198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Date Placeholder 3">
            <a:extLst>
              <a:ext uri="{FF2B5EF4-FFF2-40B4-BE49-F238E27FC236}">
                <a16:creationId xmlns:a16="http://schemas.microsoft.com/office/drawing/2014/main" id="{629DCF15-8C3C-1040-B284-986D6405EC69}"/>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99271DBB-1220-2DE6-3C02-0401AA01369A}"/>
              </a:ext>
            </a:extLst>
          </p:cNvPr>
          <p:cNvSpPr>
            <a:spLocks noGrp="1"/>
          </p:cNvSpPr>
          <p:nvPr>
            <p:ph type="ftr" sz="quarter" idx="11"/>
          </p:nvPr>
        </p:nvSpPr>
        <p:spPr/>
        <p:txBody>
          <a:bodyPr/>
          <a:lstStyle/>
          <a:p>
            <a:endParaRPr lang="en-IT"/>
          </a:p>
        </p:txBody>
      </p:sp>
      <p:sp>
        <p:nvSpPr>
          <p:cNvPr id="6" name="Slide Number Placeholder 5">
            <a:extLst>
              <a:ext uri="{FF2B5EF4-FFF2-40B4-BE49-F238E27FC236}">
                <a16:creationId xmlns:a16="http://schemas.microsoft.com/office/drawing/2014/main" id="{22E23E24-F94C-BB3E-584D-B917B9E4C29B}"/>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2105122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9F8C05-D3D8-9100-AE41-C8EADD1D15D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T"/>
          </a:p>
        </p:txBody>
      </p:sp>
      <p:sp>
        <p:nvSpPr>
          <p:cNvPr id="3" name="Vertical Text Placeholder 2">
            <a:extLst>
              <a:ext uri="{FF2B5EF4-FFF2-40B4-BE49-F238E27FC236}">
                <a16:creationId xmlns:a16="http://schemas.microsoft.com/office/drawing/2014/main" id="{7EA10621-5845-7BE6-FE2D-08AC873D600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Date Placeholder 3">
            <a:extLst>
              <a:ext uri="{FF2B5EF4-FFF2-40B4-BE49-F238E27FC236}">
                <a16:creationId xmlns:a16="http://schemas.microsoft.com/office/drawing/2014/main" id="{715B1F74-6341-7815-26C0-23A7DAB3D874}"/>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3164ECDE-E211-9CD6-BF1F-037DE94079AD}"/>
              </a:ext>
            </a:extLst>
          </p:cNvPr>
          <p:cNvSpPr>
            <a:spLocks noGrp="1"/>
          </p:cNvSpPr>
          <p:nvPr>
            <p:ph type="ftr" sz="quarter" idx="11"/>
          </p:nvPr>
        </p:nvSpPr>
        <p:spPr/>
        <p:txBody>
          <a:bodyPr/>
          <a:lstStyle/>
          <a:p>
            <a:endParaRPr lang="en-IT"/>
          </a:p>
        </p:txBody>
      </p:sp>
      <p:sp>
        <p:nvSpPr>
          <p:cNvPr id="6" name="Slide Number Placeholder 5">
            <a:extLst>
              <a:ext uri="{FF2B5EF4-FFF2-40B4-BE49-F238E27FC236}">
                <a16:creationId xmlns:a16="http://schemas.microsoft.com/office/drawing/2014/main" id="{D455E919-BD3E-9F99-0694-D484CD916694}"/>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139341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F0DE9-3551-B4A7-BCB7-F1F7871AA7A9}"/>
              </a:ext>
            </a:extLst>
          </p:cNvPr>
          <p:cNvSpPr>
            <a:spLocks noGrp="1"/>
          </p:cNvSpPr>
          <p:nvPr>
            <p:ph type="title"/>
          </p:nvPr>
        </p:nvSpPr>
        <p:spPr/>
        <p:txBody>
          <a:bodyPr/>
          <a:lstStyle/>
          <a:p>
            <a:r>
              <a:rPr lang="en-GB"/>
              <a:t>Click to edit Master title style</a:t>
            </a:r>
            <a:endParaRPr lang="en-IT"/>
          </a:p>
        </p:txBody>
      </p:sp>
      <p:sp>
        <p:nvSpPr>
          <p:cNvPr id="3" name="Content Placeholder 2">
            <a:extLst>
              <a:ext uri="{FF2B5EF4-FFF2-40B4-BE49-F238E27FC236}">
                <a16:creationId xmlns:a16="http://schemas.microsoft.com/office/drawing/2014/main" id="{7514C93D-7B45-F250-2093-8EFEF06E155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Date Placeholder 3">
            <a:extLst>
              <a:ext uri="{FF2B5EF4-FFF2-40B4-BE49-F238E27FC236}">
                <a16:creationId xmlns:a16="http://schemas.microsoft.com/office/drawing/2014/main" id="{5A95A20D-2A5F-6798-2B17-1F692BC6DEBD}"/>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D52A29FD-E22E-7FE7-DDAB-4BA3A574F21A}"/>
              </a:ext>
            </a:extLst>
          </p:cNvPr>
          <p:cNvSpPr>
            <a:spLocks noGrp="1"/>
          </p:cNvSpPr>
          <p:nvPr>
            <p:ph type="ftr" sz="quarter" idx="11"/>
          </p:nvPr>
        </p:nvSpPr>
        <p:spPr/>
        <p:txBody>
          <a:bodyPr/>
          <a:lstStyle/>
          <a:p>
            <a:endParaRPr lang="en-IT"/>
          </a:p>
        </p:txBody>
      </p:sp>
      <p:sp>
        <p:nvSpPr>
          <p:cNvPr id="6" name="Slide Number Placeholder 5">
            <a:extLst>
              <a:ext uri="{FF2B5EF4-FFF2-40B4-BE49-F238E27FC236}">
                <a16:creationId xmlns:a16="http://schemas.microsoft.com/office/drawing/2014/main" id="{247491FF-712F-1ED0-45F7-E88A22561932}"/>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335215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C9464-38DC-0376-FABE-3E2A1CB7E3F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T"/>
          </a:p>
        </p:txBody>
      </p:sp>
      <p:sp>
        <p:nvSpPr>
          <p:cNvPr id="3" name="Text Placeholder 2">
            <a:extLst>
              <a:ext uri="{FF2B5EF4-FFF2-40B4-BE49-F238E27FC236}">
                <a16:creationId xmlns:a16="http://schemas.microsoft.com/office/drawing/2014/main" id="{85E317E2-83D9-9ECF-041B-D7CFB8E5C8F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206A614-0874-4BF2-1A7E-E32749ADA837}"/>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77846F97-F9A3-700C-23F2-4D9B1BF30DD0}"/>
              </a:ext>
            </a:extLst>
          </p:cNvPr>
          <p:cNvSpPr>
            <a:spLocks noGrp="1"/>
          </p:cNvSpPr>
          <p:nvPr>
            <p:ph type="ftr" sz="quarter" idx="11"/>
          </p:nvPr>
        </p:nvSpPr>
        <p:spPr/>
        <p:txBody>
          <a:bodyPr/>
          <a:lstStyle/>
          <a:p>
            <a:endParaRPr lang="en-IT"/>
          </a:p>
        </p:txBody>
      </p:sp>
      <p:sp>
        <p:nvSpPr>
          <p:cNvPr id="6" name="Slide Number Placeholder 5">
            <a:extLst>
              <a:ext uri="{FF2B5EF4-FFF2-40B4-BE49-F238E27FC236}">
                <a16:creationId xmlns:a16="http://schemas.microsoft.com/office/drawing/2014/main" id="{3AAEA820-BE9A-2A7A-8274-A114BC5149A4}"/>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3185066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CB890-9C13-3FDE-93F2-8404D55D1B9C}"/>
              </a:ext>
            </a:extLst>
          </p:cNvPr>
          <p:cNvSpPr>
            <a:spLocks noGrp="1"/>
          </p:cNvSpPr>
          <p:nvPr>
            <p:ph type="title"/>
          </p:nvPr>
        </p:nvSpPr>
        <p:spPr/>
        <p:txBody>
          <a:bodyPr/>
          <a:lstStyle/>
          <a:p>
            <a:r>
              <a:rPr lang="en-GB"/>
              <a:t>Click to edit Master title style</a:t>
            </a:r>
            <a:endParaRPr lang="en-IT"/>
          </a:p>
        </p:txBody>
      </p:sp>
      <p:sp>
        <p:nvSpPr>
          <p:cNvPr id="3" name="Content Placeholder 2">
            <a:extLst>
              <a:ext uri="{FF2B5EF4-FFF2-40B4-BE49-F238E27FC236}">
                <a16:creationId xmlns:a16="http://schemas.microsoft.com/office/drawing/2014/main" id="{A29A41D6-0981-F100-7B8B-0FA3E16C781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Content Placeholder 3">
            <a:extLst>
              <a:ext uri="{FF2B5EF4-FFF2-40B4-BE49-F238E27FC236}">
                <a16:creationId xmlns:a16="http://schemas.microsoft.com/office/drawing/2014/main" id="{82E1DCE6-25EE-9575-DDD2-60ADB270124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5" name="Date Placeholder 4">
            <a:extLst>
              <a:ext uri="{FF2B5EF4-FFF2-40B4-BE49-F238E27FC236}">
                <a16:creationId xmlns:a16="http://schemas.microsoft.com/office/drawing/2014/main" id="{B4049F0B-DBF6-B9E6-0D63-34A4F8C66674}"/>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6" name="Footer Placeholder 5">
            <a:extLst>
              <a:ext uri="{FF2B5EF4-FFF2-40B4-BE49-F238E27FC236}">
                <a16:creationId xmlns:a16="http://schemas.microsoft.com/office/drawing/2014/main" id="{027D4DD8-AB71-4F82-9D63-D8C5211F5149}"/>
              </a:ext>
            </a:extLst>
          </p:cNvPr>
          <p:cNvSpPr>
            <a:spLocks noGrp="1"/>
          </p:cNvSpPr>
          <p:nvPr>
            <p:ph type="ftr" sz="quarter" idx="11"/>
          </p:nvPr>
        </p:nvSpPr>
        <p:spPr/>
        <p:txBody>
          <a:bodyPr/>
          <a:lstStyle/>
          <a:p>
            <a:endParaRPr lang="en-IT"/>
          </a:p>
        </p:txBody>
      </p:sp>
      <p:sp>
        <p:nvSpPr>
          <p:cNvPr id="7" name="Slide Number Placeholder 6">
            <a:extLst>
              <a:ext uri="{FF2B5EF4-FFF2-40B4-BE49-F238E27FC236}">
                <a16:creationId xmlns:a16="http://schemas.microsoft.com/office/drawing/2014/main" id="{D9782B40-877E-D0A2-DF8E-6790582D4D43}"/>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3290943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A8AE8-7856-25CE-E1C4-4CD125964961}"/>
              </a:ext>
            </a:extLst>
          </p:cNvPr>
          <p:cNvSpPr>
            <a:spLocks noGrp="1"/>
          </p:cNvSpPr>
          <p:nvPr>
            <p:ph type="title"/>
          </p:nvPr>
        </p:nvSpPr>
        <p:spPr>
          <a:xfrm>
            <a:off x="839788" y="365125"/>
            <a:ext cx="10515600" cy="1325563"/>
          </a:xfrm>
        </p:spPr>
        <p:txBody>
          <a:bodyPr/>
          <a:lstStyle/>
          <a:p>
            <a:r>
              <a:rPr lang="en-GB"/>
              <a:t>Click to edit Master title style</a:t>
            </a:r>
            <a:endParaRPr lang="en-IT"/>
          </a:p>
        </p:txBody>
      </p:sp>
      <p:sp>
        <p:nvSpPr>
          <p:cNvPr id="3" name="Text Placeholder 2">
            <a:extLst>
              <a:ext uri="{FF2B5EF4-FFF2-40B4-BE49-F238E27FC236}">
                <a16:creationId xmlns:a16="http://schemas.microsoft.com/office/drawing/2014/main" id="{9C25D6EE-6D67-D2A1-B596-7CFBDE3C36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6B04CA7-CA43-AD01-F5AA-B1F4DA37E7D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5" name="Text Placeholder 4">
            <a:extLst>
              <a:ext uri="{FF2B5EF4-FFF2-40B4-BE49-F238E27FC236}">
                <a16:creationId xmlns:a16="http://schemas.microsoft.com/office/drawing/2014/main" id="{BFC904F0-3204-D715-9A6B-B1B2D9706B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12C4FD6-DFB4-22EF-6E08-DFAED5377BE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7" name="Date Placeholder 6">
            <a:extLst>
              <a:ext uri="{FF2B5EF4-FFF2-40B4-BE49-F238E27FC236}">
                <a16:creationId xmlns:a16="http://schemas.microsoft.com/office/drawing/2014/main" id="{DA9E7425-94DD-C8EC-4613-7A46BD3FC282}"/>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8" name="Footer Placeholder 7">
            <a:extLst>
              <a:ext uri="{FF2B5EF4-FFF2-40B4-BE49-F238E27FC236}">
                <a16:creationId xmlns:a16="http://schemas.microsoft.com/office/drawing/2014/main" id="{56086095-E1C7-ABBC-EE1E-2477DE9837D6}"/>
              </a:ext>
            </a:extLst>
          </p:cNvPr>
          <p:cNvSpPr>
            <a:spLocks noGrp="1"/>
          </p:cNvSpPr>
          <p:nvPr>
            <p:ph type="ftr" sz="quarter" idx="11"/>
          </p:nvPr>
        </p:nvSpPr>
        <p:spPr/>
        <p:txBody>
          <a:bodyPr/>
          <a:lstStyle/>
          <a:p>
            <a:endParaRPr lang="en-IT"/>
          </a:p>
        </p:txBody>
      </p:sp>
      <p:sp>
        <p:nvSpPr>
          <p:cNvPr id="9" name="Slide Number Placeholder 8">
            <a:extLst>
              <a:ext uri="{FF2B5EF4-FFF2-40B4-BE49-F238E27FC236}">
                <a16:creationId xmlns:a16="http://schemas.microsoft.com/office/drawing/2014/main" id="{62A02B8D-7C57-B377-793A-A41CFE09F2DE}"/>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4116109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9F0BE-343F-E9E4-2C8E-8D45B54B1F4C}"/>
              </a:ext>
            </a:extLst>
          </p:cNvPr>
          <p:cNvSpPr>
            <a:spLocks noGrp="1"/>
          </p:cNvSpPr>
          <p:nvPr>
            <p:ph type="title"/>
          </p:nvPr>
        </p:nvSpPr>
        <p:spPr/>
        <p:txBody>
          <a:bodyPr/>
          <a:lstStyle/>
          <a:p>
            <a:r>
              <a:rPr lang="en-GB"/>
              <a:t>Click to edit Master title style</a:t>
            </a:r>
            <a:endParaRPr lang="en-IT"/>
          </a:p>
        </p:txBody>
      </p:sp>
      <p:sp>
        <p:nvSpPr>
          <p:cNvPr id="3" name="Date Placeholder 2">
            <a:extLst>
              <a:ext uri="{FF2B5EF4-FFF2-40B4-BE49-F238E27FC236}">
                <a16:creationId xmlns:a16="http://schemas.microsoft.com/office/drawing/2014/main" id="{44A2AA3F-4751-61E9-AA3C-96ABB4807D8C}"/>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4" name="Footer Placeholder 3">
            <a:extLst>
              <a:ext uri="{FF2B5EF4-FFF2-40B4-BE49-F238E27FC236}">
                <a16:creationId xmlns:a16="http://schemas.microsoft.com/office/drawing/2014/main" id="{9D1B4829-44A4-2BA9-A340-73FF7C3A2D03}"/>
              </a:ext>
            </a:extLst>
          </p:cNvPr>
          <p:cNvSpPr>
            <a:spLocks noGrp="1"/>
          </p:cNvSpPr>
          <p:nvPr>
            <p:ph type="ftr" sz="quarter" idx="11"/>
          </p:nvPr>
        </p:nvSpPr>
        <p:spPr/>
        <p:txBody>
          <a:bodyPr/>
          <a:lstStyle/>
          <a:p>
            <a:endParaRPr lang="en-IT"/>
          </a:p>
        </p:txBody>
      </p:sp>
      <p:sp>
        <p:nvSpPr>
          <p:cNvPr id="5" name="Slide Number Placeholder 4">
            <a:extLst>
              <a:ext uri="{FF2B5EF4-FFF2-40B4-BE49-F238E27FC236}">
                <a16:creationId xmlns:a16="http://schemas.microsoft.com/office/drawing/2014/main" id="{4CB64ED7-C0CD-84E5-2508-EBC6D827B188}"/>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2977401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969DCB-23A2-A5B0-4AC2-7E4561DCCF45}"/>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3" name="Footer Placeholder 2">
            <a:extLst>
              <a:ext uri="{FF2B5EF4-FFF2-40B4-BE49-F238E27FC236}">
                <a16:creationId xmlns:a16="http://schemas.microsoft.com/office/drawing/2014/main" id="{0EF8E991-0169-FB50-0271-C49823837709}"/>
              </a:ext>
            </a:extLst>
          </p:cNvPr>
          <p:cNvSpPr>
            <a:spLocks noGrp="1"/>
          </p:cNvSpPr>
          <p:nvPr>
            <p:ph type="ftr" sz="quarter" idx="11"/>
          </p:nvPr>
        </p:nvSpPr>
        <p:spPr/>
        <p:txBody>
          <a:bodyPr/>
          <a:lstStyle/>
          <a:p>
            <a:endParaRPr lang="en-IT"/>
          </a:p>
        </p:txBody>
      </p:sp>
      <p:sp>
        <p:nvSpPr>
          <p:cNvPr id="4" name="Slide Number Placeholder 3">
            <a:extLst>
              <a:ext uri="{FF2B5EF4-FFF2-40B4-BE49-F238E27FC236}">
                <a16:creationId xmlns:a16="http://schemas.microsoft.com/office/drawing/2014/main" id="{CCB82094-18D4-81EC-A40A-E4A27801E3B4}"/>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38223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BADB8-C956-0B13-82AF-A917D212461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T"/>
          </a:p>
        </p:txBody>
      </p:sp>
      <p:sp>
        <p:nvSpPr>
          <p:cNvPr id="3" name="Content Placeholder 2">
            <a:extLst>
              <a:ext uri="{FF2B5EF4-FFF2-40B4-BE49-F238E27FC236}">
                <a16:creationId xmlns:a16="http://schemas.microsoft.com/office/drawing/2014/main" id="{034C9EAC-4F80-1EFC-B9C7-D29A8129E5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Text Placeholder 3">
            <a:extLst>
              <a:ext uri="{FF2B5EF4-FFF2-40B4-BE49-F238E27FC236}">
                <a16:creationId xmlns:a16="http://schemas.microsoft.com/office/drawing/2014/main" id="{D1770A0A-0A9D-027C-725D-AEBC8DBB35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CED328B-5252-420A-0257-97323E4FAA41}"/>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6" name="Footer Placeholder 5">
            <a:extLst>
              <a:ext uri="{FF2B5EF4-FFF2-40B4-BE49-F238E27FC236}">
                <a16:creationId xmlns:a16="http://schemas.microsoft.com/office/drawing/2014/main" id="{DD4EE6D3-CF2B-0C19-A6E2-D36D4705302D}"/>
              </a:ext>
            </a:extLst>
          </p:cNvPr>
          <p:cNvSpPr>
            <a:spLocks noGrp="1"/>
          </p:cNvSpPr>
          <p:nvPr>
            <p:ph type="ftr" sz="quarter" idx="11"/>
          </p:nvPr>
        </p:nvSpPr>
        <p:spPr/>
        <p:txBody>
          <a:bodyPr/>
          <a:lstStyle/>
          <a:p>
            <a:endParaRPr lang="en-IT"/>
          </a:p>
        </p:txBody>
      </p:sp>
      <p:sp>
        <p:nvSpPr>
          <p:cNvPr id="7" name="Slide Number Placeholder 6">
            <a:extLst>
              <a:ext uri="{FF2B5EF4-FFF2-40B4-BE49-F238E27FC236}">
                <a16:creationId xmlns:a16="http://schemas.microsoft.com/office/drawing/2014/main" id="{B2A88934-F1BC-9287-B05A-E638EC108025}"/>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1789834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CEA94-29AE-8D76-45C7-C0F666D93D2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T"/>
          </a:p>
        </p:txBody>
      </p:sp>
      <p:sp>
        <p:nvSpPr>
          <p:cNvPr id="3" name="Picture Placeholder 2">
            <a:extLst>
              <a:ext uri="{FF2B5EF4-FFF2-40B4-BE49-F238E27FC236}">
                <a16:creationId xmlns:a16="http://schemas.microsoft.com/office/drawing/2014/main" id="{51D6174D-B2D5-8D4C-7966-3F6966DC50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T"/>
          </a:p>
        </p:txBody>
      </p:sp>
      <p:sp>
        <p:nvSpPr>
          <p:cNvPr id="4" name="Text Placeholder 3">
            <a:extLst>
              <a:ext uri="{FF2B5EF4-FFF2-40B4-BE49-F238E27FC236}">
                <a16:creationId xmlns:a16="http://schemas.microsoft.com/office/drawing/2014/main" id="{D3015AC8-B4C8-09F1-6A21-6BB5477C3B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D916BAB-1455-0614-0399-C34529A1E2F9}"/>
              </a:ext>
            </a:extLst>
          </p:cNvPr>
          <p:cNvSpPr>
            <a:spLocks noGrp="1"/>
          </p:cNvSpPr>
          <p:nvPr>
            <p:ph type="dt" sz="half" idx="10"/>
          </p:nvPr>
        </p:nvSpPr>
        <p:spPr/>
        <p:txBody>
          <a:bodyPr/>
          <a:lstStyle/>
          <a:p>
            <a:fld id="{293D8F32-5D07-034A-A8F4-B83A83FFD88B}" type="datetimeFigureOut">
              <a:rPr lang="en-IT" smtClean="0"/>
              <a:t>04/06/24</a:t>
            </a:fld>
            <a:endParaRPr lang="en-IT"/>
          </a:p>
        </p:txBody>
      </p:sp>
      <p:sp>
        <p:nvSpPr>
          <p:cNvPr id="6" name="Footer Placeholder 5">
            <a:extLst>
              <a:ext uri="{FF2B5EF4-FFF2-40B4-BE49-F238E27FC236}">
                <a16:creationId xmlns:a16="http://schemas.microsoft.com/office/drawing/2014/main" id="{9FFF61C4-452C-D454-CDAB-ABDB84C8787E}"/>
              </a:ext>
            </a:extLst>
          </p:cNvPr>
          <p:cNvSpPr>
            <a:spLocks noGrp="1"/>
          </p:cNvSpPr>
          <p:nvPr>
            <p:ph type="ftr" sz="quarter" idx="11"/>
          </p:nvPr>
        </p:nvSpPr>
        <p:spPr/>
        <p:txBody>
          <a:bodyPr/>
          <a:lstStyle/>
          <a:p>
            <a:endParaRPr lang="en-IT"/>
          </a:p>
        </p:txBody>
      </p:sp>
      <p:sp>
        <p:nvSpPr>
          <p:cNvPr id="7" name="Slide Number Placeholder 6">
            <a:extLst>
              <a:ext uri="{FF2B5EF4-FFF2-40B4-BE49-F238E27FC236}">
                <a16:creationId xmlns:a16="http://schemas.microsoft.com/office/drawing/2014/main" id="{19E15AB9-6414-784C-6B7D-9D2CDAE56A4C}"/>
              </a:ext>
            </a:extLst>
          </p:cNvPr>
          <p:cNvSpPr>
            <a:spLocks noGrp="1"/>
          </p:cNvSpPr>
          <p:nvPr>
            <p:ph type="sldNum" sz="quarter" idx="12"/>
          </p:nvPr>
        </p:nvSpPr>
        <p:spPr/>
        <p:txBody>
          <a:bodyPr/>
          <a:lstStyle/>
          <a:p>
            <a:fld id="{AA89BE35-09FC-FB45-9C64-3624E6795E9D}" type="slidenum">
              <a:rPr lang="en-IT" smtClean="0"/>
              <a:t>‹#›</a:t>
            </a:fld>
            <a:endParaRPr lang="en-IT"/>
          </a:p>
        </p:txBody>
      </p:sp>
    </p:spTree>
    <p:extLst>
      <p:ext uri="{BB962C8B-B14F-4D97-AF65-F5344CB8AC3E}">
        <p14:creationId xmlns:p14="http://schemas.microsoft.com/office/powerpoint/2010/main" val="4170275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81E234-A455-8329-D549-AF65E8B51C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T"/>
          </a:p>
        </p:txBody>
      </p:sp>
      <p:sp>
        <p:nvSpPr>
          <p:cNvPr id="3" name="Text Placeholder 2">
            <a:extLst>
              <a:ext uri="{FF2B5EF4-FFF2-40B4-BE49-F238E27FC236}">
                <a16:creationId xmlns:a16="http://schemas.microsoft.com/office/drawing/2014/main" id="{4959111D-E4D0-AFD6-38CB-0154893D4C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4" name="Date Placeholder 3">
            <a:extLst>
              <a:ext uri="{FF2B5EF4-FFF2-40B4-BE49-F238E27FC236}">
                <a16:creationId xmlns:a16="http://schemas.microsoft.com/office/drawing/2014/main" id="{0E6F7DCB-884C-3161-4922-C60C0572B1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93D8F32-5D07-034A-A8F4-B83A83FFD88B}" type="datetimeFigureOut">
              <a:rPr lang="en-IT" smtClean="0"/>
              <a:t>04/06/24</a:t>
            </a:fld>
            <a:endParaRPr lang="en-IT"/>
          </a:p>
        </p:txBody>
      </p:sp>
      <p:sp>
        <p:nvSpPr>
          <p:cNvPr id="5" name="Footer Placeholder 4">
            <a:extLst>
              <a:ext uri="{FF2B5EF4-FFF2-40B4-BE49-F238E27FC236}">
                <a16:creationId xmlns:a16="http://schemas.microsoft.com/office/drawing/2014/main" id="{5B8216DF-57E2-0F89-D6C5-BF6B8D1FA6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T"/>
          </a:p>
        </p:txBody>
      </p:sp>
      <p:sp>
        <p:nvSpPr>
          <p:cNvPr id="6" name="Slide Number Placeholder 5">
            <a:extLst>
              <a:ext uri="{FF2B5EF4-FFF2-40B4-BE49-F238E27FC236}">
                <a16:creationId xmlns:a16="http://schemas.microsoft.com/office/drawing/2014/main" id="{676FF179-1625-232E-F0FB-BA5EC681E2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A89BE35-09FC-FB45-9C64-3624E6795E9D}" type="slidenum">
              <a:rPr lang="en-IT" smtClean="0"/>
              <a:t>‹#›</a:t>
            </a:fld>
            <a:endParaRPr lang="en-IT"/>
          </a:p>
        </p:txBody>
      </p:sp>
    </p:spTree>
    <p:extLst>
      <p:ext uri="{BB962C8B-B14F-4D97-AF65-F5344CB8AC3E}">
        <p14:creationId xmlns:p14="http://schemas.microsoft.com/office/powerpoint/2010/main" val="17285643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1.png"/></Relationships>
</file>

<file path=ppt/slides/_rels/slide1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3.png"/></Relationships>
</file>

<file path=ppt/slides/_rels/slide1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7.png"/></Relationships>
</file>

<file path=ppt/slides/_rels/slide1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4.jpe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image" Target="../media/image18.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19AAB-9A18-C97A-BC9A-2983446E24F7}"/>
              </a:ext>
            </a:extLst>
          </p:cNvPr>
          <p:cNvSpPr>
            <a:spLocks noGrp="1"/>
          </p:cNvSpPr>
          <p:nvPr>
            <p:ph type="ctrTitle"/>
          </p:nvPr>
        </p:nvSpPr>
        <p:spPr/>
        <p:txBody>
          <a:bodyPr>
            <a:normAutofit fontScale="90000"/>
          </a:bodyPr>
          <a:lstStyle/>
          <a:p>
            <a:r>
              <a:rPr lang="en-IT" dirty="0"/>
              <a:t>Lecture 1: Optimization problems and challenges in Lagrangian turbulence</a:t>
            </a:r>
          </a:p>
        </p:txBody>
      </p:sp>
      <p:sp>
        <p:nvSpPr>
          <p:cNvPr id="3" name="Subtitle 2">
            <a:extLst>
              <a:ext uri="{FF2B5EF4-FFF2-40B4-BE49-F238E27FC236}">
                <a16:creationId xmlns:a16="http://schemas.microsoft.com/office/drawing/2014/main" id="{1C81068E-E939-4CB4-C736-9D9B357F3023}"/>
              </a:ext>
            </a:extLst>
          </p:cNvPr>
          <p:cNvSpPr>
            <a:spLocks noGrp="1"/>
          </p:cNvSpPr>
          <p:nvPr>
            <p:ph type="subTitle" idx="1"/>
          </p:nvPr>
        </p:nvSpPr>
        <p:spPr/>
        <p:txBody>
          <a:bodyPr>
            <a:normAutofit lnSpcReduction="10000"/>
          </a:bodyPr>
          <a:lstStyle/>
          <a:p>
            <a:r>
              <a:rPr lang="en-IT" dirty="0"/>
              <a:t>Optimal policies for Lagrangian turbulence – Dr. Robin Heinonen</a:t>
            </a:r>
          </a:p>
          <a:p>
            <a:r>
              <a:rPr lang="en-IT" dirty="0"/>
              <a:t>Aqtivate workshop on data-driven and model-based tools for complex flows and complex fluids</a:t>
            </a:r>
            <a:endParaRPr lang="en-GB" dirty="0"/>
          </a:p>
          <a:p>
            <a:r>
              <a:rPr lang="en-GB" dirty="0"/>
              <a:t>June 3-7</a:t>
            </a:r>
          </a:p>
        </p:txBody>
      </p:sp>
    </p:spTree>
    <p:extLst>
      <p:ext uri="{BB962C8B-B14F-4D97-AF65-F5344CB8AC3E}">
        <p14:creationId xmlns:p14="http://schemas.microsoft.com/office/powerpoint/2010/main" val="3636959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AA3A6-1790-12DB-B64C-DAC30965F679}"/>
              </a:ext>
            </a:extLst>
          </p:cNvPr>
          <p:cNvSpPr>
            <a:spLocks noGrp="1"/>
          </p:cNvSpPr>
          <p:nvPr>
            <p:ph type="title"/>
          </p:nvPr>
        </p:nvSpPr>
        <p:spPr/>
        <p:txBody>
          <a:bodyPr>
            <a:normAutofit/>
          </a:bodyPr>
          <a:lstStyle/>
          <a:p>
            <a:r>
              <a:rPr lang="en-IT" sz="3600" dirty="0"/>
              <a:t>Passive scalars: time evolution</a:t>
            </a:r>
          </a:p>
        </p:txBody>
      </p:sp>
      <p:pic>
        <p:nvPicPr>
          <p:cNvPr id="5" name="Picture 4" descr="A diagram of a graph&#10;&#10;Description automatically generated">
            <a:extLst>
              <a:ext uri="{FF2B5EF4-FFF2-40B4-BE49-F238E27FC236}">
                <a16:creationId xmlns:a16="http://schemas.microsoft.com/office/drawing/2014/main" id="{770976F3-A340-7343-47B0-4CCA7763B0F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45937" y="4277689"/>
            <a:ext cx="5346063" cy="1783902"/>
          </a:xfrm>
          <a:prstGeom prst="rect">
            <a:avLst/>
          </a:prstGeom>
        </p:spPr>
      </p:pic>
      <p:pic>
        <p:nvPicPr>
          <p:cNvPr id="7" name="Picture 6" descr="A diagram of a diagram&#10;&#10;Description automatically generated">
            <a:extLst>
              <a:ext uri="{FF2B5EF4-FFF2-40B4-BE49-F238E27FC236}">
                <a16:creationId xmlns:a16="http://schemas.microsoft.com/office/drawing/2014/main" id="{EECEA63A-EC87-B7C0-85C3-D53FB2171B26}"/>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00452" y="679153"/>
            <a:ext cx="4891548" cy="2774649"/>
          </a:xfrm>
          <a:prstGeom prst="rect">
            <a:avLst/>
          </a:prstGeom>
        </p:spPr>
      </p:pic>
      <p:sp>
        <p:nvSpPr>
          <p:cNvPr id="8" name="TextBox 7">
            <a:extLst>
              <a:ext uri="{FF2B5EF4-FFF2-40B4-BE49-F238E27FC236}">
                <a16:creationId xmlns:a16="http://schemas.microsoft.com/office/drawing/2014/main" id="{7CBD2811-DE6A-7D15-16EE-AB61E3A6D772}"/>
              </a:ext>
            </a:extLst>
          </p:cNvPr>
          <p:cNvSpPr txBox="1"/>
          <p:nvPr/>
        </p:nvSpPr>
        <p:spPr>
          <a:xfrm>
            <a:off x="8111614" y="3598606"/>
            <a:ext cx="5023806" cy="646331"/>
          </a:xfrm>
          <a:prstGeom prst="rect">
            <a:avLst/>
          </a:prstGeom>
          <a:noFill/>
        </p:spPr>
        <p:txBody>
          <a:bodyPr wrap="square" rtlCol="0">
            <a:spAutoFit/>
          </a:bodyPr>
          <a:lstStyle/>
          <a:p>
            <a:r>
              <a:rPr lang="en-GB" dirty="0"/>
              <a:t>P</a:t>
            </a:r>
            <a:r>
              <a:rPr lang="en-IT" dirty="0"/>
              <a:t>atch of contaminant moves</a:t>
            </a:r>
          </a:p>
          <a:p>
            <a:r>
              <a:rPr lang="en-IT" dirty="0"/>
              <a:t> and grows over time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A82A63-B5B6-AA67-A245-1539771B3F27}"/>
                  </a:ext>
                </a:extLst>
              </p:cNvPr>
              <p:cNvSpPr>
                <a:spLocks noGrp="1"/>
              </p:cNvSpPr>
              <p:nvPr>
                <p:ph idx="1"/>
              </p:nvPr>
            </p:nvSpPr>
            <p:spPr>
              <a:xfrm>
                <a:off x="117986" y="1574903"/>
                <a:ext cx="7359445" cy="5622310"/>
              </a:xfrm>
            </p:spPr>
            <p:txBody>
              <a:bodyPr>
                <a:normAutofit fontScale="85000" lnSpcReduction="10000"/>
              </a:bodyPr>
              <a:lstStyle/>
              <a:p>
                <a:r>
                  <a:rPr lang="en-IT" dirty="0"/>
                  <a:t>Concentration evolves as</a:t>
                </a:r>
              </a:p>
              <a:p>
                <a:pPr marL="0" indent="0">
                  <a:buNone/>
                </a:pPr>
                <a:r>
                  <a:rPr lang="en-IT" dirty="0"/>
                  <a:t> </a:t>
                </a:r>
                <a14:m>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𝑐</m:t>
                    </m:r>
                    <m:r>
                      <a:rPr lang="en-US" sz="2800" b="0" i="1" smtClean="0">
                        <a:latin typeface="Cambria Math" panose="02040503050406030204" pitchFamily="18" charset="0"/>
                      </a:rPr>
                      <m:t>+</m:t>
                    </m:r>
                    <m:r>
                      <m:rPr>
                        <m:sty m:val="p"/>
                      </m:rPr>
                      <a:rPr lang="en-US" sz="2800" b="0" i="0" smtClean="0">
                        <a:latin typeface="Cambria Math" panose="02040503050406030204" pitchFamily="18" charset="0"/>
                      </a:rPr>
                      <m:t>∇</m:t>
                    </m:r>
                    <m:r>
                      <a:rPr lang="en-US" sz="2800" b="0" i="1" smtClean="0">
                        <a:latin typeface="Cambria Math" panose="02040503050406030204" pitchFamily="18" charset="0"/>
                      </a:rPr>
                      <m:t>⋅</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𝑐</m:t>
                        </m:r>
                        <m:r>
                          <a:rPr lang="en-US" sz="2800" b="1" i="0" smtClean="0">
                            <a:latin typeface="Cambria Math" panose="02040503050406030204" pitchFamily="18" charset="0"/>
                          </a:rPr>
                          <m:t>𝐮</m:t>
                        </m:r>
                      </m:e>
                    </m:d>
                    <m:r>
                      <a:rPr lang="en-US" sz="2800" b="0" i="1" smtClean="0">
                        <a:latin typeface="Cambria Math" panose="02040503050406030204" pitchFamily="18" charset="0"/>
                      </a:rPr>
                      <m:t>=</m:t>
                    </m:r>
                    <m:r>
                      <a:rPr lang="en-US" sz="2800" b="0" i="1" smtClean="0">
                        <a:latin typeface="Cambria Math" panose="02040503050406030204" pitchFamily="18" charset="0"/>
                      </a:rPr>
                      <m:t>𝜅</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𝑐</m:t>
                    </m:r>
                    <m:r>
                      <a:rPr lang="en-US" sz="2800" b="0" i="1" smtClean="0">
                        <a:latin typeface="Cambria Math" panose="02040503050406030204" pitchFamily="18" charset="0"/>
                      </a:rPr>
                      <m:t>+</m:t>
                    </m:r>
                    <m:r>
                      <a:rPr lang="en-US" sz="2800" b="0" i="1" smtClean="0">
                        <a:latin typeface="Cambria Math" panose="02040503050406030204" pitchFamily="18" charset="0"/>
                      </a:rPr>
                      <m:t>𝑆</m:t>
                    </m:r>
                    <m:d>
                      <m:dPr>
                        <m:ctrlPr>
                          <a:rPr lang="en-US" sz="2800" b="0" i="1" smtClean="0">
                            <a:latin typeface="Cambria Math" panose="02040503050406030204" pitchFamily="18" charset="0"/>
                          </a:rPr>
                        </m:ctrlPr>
                      </m:dPr>
                      <m:e>
                        <m:r>
                          <a:rPr lang="en-US" sz="2800" b="1" i="0" smtClean="0">
                            <a:latin typeface="Cambria Math" panose="02040503050406030204" pitchFamily="18" charset="0"/>
                          </a:rPr>
                          <m:t>𝐱</m:t>
                        </m:r>
                        <m:r>
                          <a:rPr lang="en-US" sz="2800" b="0" i="1" smtClean="0">
                            <a:latin typeface="Cambria Math" panose="02040503050406030204" pitchFamily="18" charset="0"/>
                          </a:rPr>
                          <m:t>,</m:t>
                        </m:r>
                        <m:r>
                          <a:rPr lang="en-US" sz="2800" b="0" i="1" smtClean="0">
                            <a:latin typeface="Cambria Math" panose="02040503050406030204" pitchFamily="18" charset="0"/>
                          </a:rPr>
                          <m:t>𝑡</m:t>
                        </m:r>
                      </m:e>
                    </m:d>
                  </m:oMath>
                </a14:m>
                <a:endParaRPr lang="en-US" sz="2800" b="0" dirty="0"/>
              </a:p>
              <a:p>
                <a:r>
                  <a:rPr lang="en-US" dirty="0" err="1"/>
                  <a:t>Lagrangian</a:t>
                </a:r>
                <a:r>
                  <a:rPr lang="en-US" dirty="0"/>
                  <a:t> picture: each particle evolves as </a:t>
                </a:r>
              </a:p>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m:t>
                        </m:r>
                      </m:e>
                      <m:sub>
                        <m:r>
                          <a:rPr lang="en-US" b="0" i="1" smtClean="0">
                            <a:latin typeface="Cambria Math" panose="02040503050406030204" pitchFamily="18" charset="0"/>
                          </a:rPr>
                          <m:t>𝑡</m:t>
                        </m:r>
                      </m:sub>
                    </m:sSub>
                    <m:r>
                      <a:rPr lang="en-US" b="1" i="0" smtClean="0">
                        <a:latin typeface="Cambria Math" panose="02040503050406030204" pitchFamily="18" charset="0"/>
                      </a:rPr>
                      <m:t>𝐗</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1" i="0" smtClean="0">
                        <a:latin typeface="Cambria Math" panose="02040503050406030204" pitchFamily="18" charset="0"/>
                      </a:rPr>
                      <m:t>𝛈</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𝜂</m:t>
                            </m:r>
                          </m:e>
                          <m:sub>
                            <m:r>
                              <a:rPr lang="en-US" b="0" i="1" smtClean="0">
                                <a:latin typeface="Cambria Math" panose="02040503050406030204" pitchFamily="18" charset="0"/>
                              </a:rPr>
                              <m:t>𝑖</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Sub>
                          <m:sSubPr>
                            <m:ctrlPr>
                              <a:rPr lang="en-US" b="0" i="1" smtClean="0">
                                <a:latin typeface="Cambria Math" panose="02040503050406030204" pitchFamily="18" charset="0"/>
                              </a:rPr>
                            </m:ctrlPr>
                          </m:sSubPr>
                          <m:e>
                            <m:r>
                              <a:rPr lang="en-US" b="0" i="1" smtClean="0">
                                <a:latin typeface="Cambria Math" panose="02040503050406030204" pitchFamily="18" charset="0"/>
                              </a:rPr>
                              <m:t>𝜂</m:t>
                            </m:r>
                          </m:e>
                          <m:sub>
                            <m:r>
                              <a:rPr lang="en-US" b="0" i="1" smtClean="0">
                                <a:latin typeface="Cambria Math" panose="02040503050406030204" pitchFamily="18" charset="0"/>
                              </a:rPr>
                              <m:t>𝑗</m:t>
                            </m:r>
                          </m:sub>
                        </m:sSub>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m:t>
                                </m:r>
                              </m:sup>
                            </m:sSup>
                          </m:e>
                        </m:d>
                      </m:e>
                    </m:d>
                    <m:r>
                      <a:rPr lang="en-US" b="0" i="1" smtClean="0">
                        <a:latin typeface="Cambria Math" panose="02040503050406030204" pitchFamily="18" charset="0"/>
                      </a:rPr>
                      <m:t>=2</m:t>
                    </m:r>
                    <m:r>
                      <a:rPr lang="en-US" b="0" i="1" smtClean="0">
                        <a:latin typeface="Cambria Math" panose="02040503050406030204" pitchFamily="18" charset="0"/>
                      </a:rPr>
                      <m:t>𝜅</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𝛿</m:t>
                        </m:r>
                      </m:e>
                      <m:sub>
                        <m:r>
                          <a:rPr lang="en-US" b="0" i="1" smtClean="0">
                            <a:latin typeface="Cambria Math" panose="02040503050406030204" pitchFamily="18" charset="0"/>
                          </a:rPr>
                          <m:t>𝑖𝑗</m:t>
                        </m:r>
                      </m:sub>
                    </m:sSub>
                    <m:r>
                      <a:rPr lang="en-US" b="0" i="1" smtClean="0">
                        <a:latin typeface="Cambria Math" panose="02040503050406030204" pitchFamily="18" charset="0"/>
                      </a:rPr>
                      <m:t>𝛿</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a14:m>
                <a:r>
                  <a:rPr lang="en-US" dirty="0"/>
                  <a:t> </a:t>
                </a:r>
                <a:endParaRPr lang="en-US" sz="2800"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m:t>
                      </m:r>
                      <m:d>
                        <m:dPr>
                          <m:ctrlPr>
                            <a:rPr lang="en-US" sz="2800" b="0" i="1" smtClean="0">
                              <a:latin typeface="Cambria Math" panose="02040503050406030204" pitchFamily="18" charset="0"/>
                            </a:rPr>
                          </m:ctrlPr>
                        </m:dPr>
                        <m:e>
                          <m:r>
                            <a:rPr lang="en-US" sz="2800" b="1" i="0" smtClean="0">
                              <a:latin typeface="Cambria Math" panose="02040503050406030204" pitchFamily="18" charset="0"/>
                            </a:rPr>
                            <m:t>𝐱</m:t>
                          </m:r>
                          <m:r>
                            <a:rPr lang="en-US" sz="2800" b="0" i="1" smtClean="0">
                              <a:latin typeface="Cambria Math" panose="02040503050406030204" pitchFamily="18" charset="0"/>
                            </a:rPr>
                            <m:t>,</m:t>
                          </m:r>
                          <m:r>
                            <a:rPr lang="en-US" sz="2800" b="0" i="1" smtClean="0">
                              <a:latin typeface="Cambria Math" panose="02040503050406030204" pitchFamily="18" charset="0"/>
                            </a:rPr>
                            <m:t>𝑡</m:t>
                          </m:r>
                        </m:e>
                      </m:d>
                      <m:r>
                        <a:rPr lang="en-US" sz="2800" b="0" i="1" smtClean="0">
                          <a:latin typeface="Cambria Math" panose="02040503050406030204" pitchFamily="18" charset="0"/>
                        </a:rPr>
                        <m:t>= </m:t>
                      </m:r>
                      <m:nary>
                        <m:naryPr>
                          <m:ctrlPr>
                            <a:rPr lang="en-US" sz="2800" b="0" i="1" smtClean="0">
                              <a:latin typeface="Cambria Math" panose="02040503050406030204" pitchFamily="18" charset="0"/>
                            </a:rPr>
                          </m:ctrlPr>
                        </m:naryPr>
                        <m:sub>
                          <m:r>
                            <m:rPr>
                              <m:brk m:alnAt="23"/>
                            </m:rPr>
                            <a:rPr lang="en-US" sz="2800" b="0" i="1" smtClean="0">
                              <a:latin typeface="Cambria Math" panose="02040503050406030204" pitchFamily="18" charset="0"/>
                            </a:rPr>
                            <m:t>−</m:t>
                          </m:r>
                          <m:r>
                            <a:rPr lang="en-US" sz="2800" b="0" i="1" smtClean="0">
                              <a:latin typeface="Cambria Math" panose="02040503050406030204" pitchFamily="18" charset="0"/>
                            </a:rPr>
                            <m:t>∞</m:t>
                          </m:r>
                        </m:sub>
                        <m:sup>
                          <m:r>
                            <a:rPr lang="en-US" sz="2800" b="0" i="1" smtClean="0">
                              <a:latin typeface="Cambria Math" panose="02040503050406030204" pitchFamily="18" charset="0"/>
                            </a:rPr>
                            <m:t>𝑡</m:t>
                          </m:r>
                        </m:sup>
                        <m:e>
                          <m:r>
                            <a:rPr lang="en-US" sz="2800" b="0" i="1" smtClean="0">
                              <a:latin typeface="Cambria Math" panose="02040503050406030204" pitchFamily="18" charset="0"/>
                            </a:rPr>
                            <m:t>𝑑</m:t>
                          </m:r>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𝑡</m:t>
                              </m:r>
                            </m:e>
                            <m:sup>
                              <m:r>
                                <a:rPr lang="en-US" sz="2800" b="0" i="1" smtClean="0">
                                  <a:latin typeface="Cambria Math" panose="02040503050406030204" pitchFamily="18" charset="0"/>
                                </a:rPr>
                                <m:t>′</m:t>
                              </m:r>
                            </m:sup>
                          </m:sSup>
                        </m:e>
                      </m:nary>
                      <m:nary>
                        <m:naryPr>
                          <m:limLoc m:val="undOvr"/>
                          <m:subHide m:val="on"/>
                          <m:supHide m:val="on"/>
                          <m:ctrlPr>
                            <a:rPr lang="en-US" sz="2800" b="0" i="1" smtClean="0">
                              <a:latin typeface="Cambria Math" panose="02040503050406030204" pitchFamily="18" charset="0"/>
                            </a:rPr>
                          </m:ctrlPr>
                        </m:naryPr>
                        <m:sub/>
                        <m:sup/>
                        <m:e>
                          <m:r>
                            <a:rPr lang="en-US" sz="2800" b="0" i="1" smtClean="0">
                              <a:latin typeface="Cambria Math" panose="02040503050406030204" pitchFamily="18" charset="0"/>
                            </a:rPr>
                            <m:t>𝑑</m:t>
                          </m:r>
                          <m:sSup>
                            <m:sSupPr>
                              <m:ctrlPr>
                                <a:rPr lang="en-US" sz="2800" b="0" i="1" smtClean="0">
                                  <a:latin typeface="Cambria Math" panose="02040503050406030204" pitchFamily="18" charset="0"/>
                                </a:rPr>
                              </m:ctrlPr>
                            </m:sSupPr>
                            <m:e>
                              <m:r>
                                <a:rPr lang="en-US" sz="2800" b="1" i="0" smtClean="0">
                                  <a:latin typeface="Cambria Math" panose="02040503050406030204" pitchFamily="18" charset="0"/>
                                </a:rPr>
                                <m:t>𝐱</m:t>
                              </m:r>
                            </m:e>
                            <m:sup>
                              <m:r>
                                <a:rPr lang="en-US" sz="2800" b="0" i="1" smtClean="0">
                                  <a:latin typeface="Cambria Math" panose="02040503050406030204" pitchFamily="18" charset="0"/>
                                </a:rPr>
                                <m:t>′</m:t>
                              </m:r>
                            </m:sup>
                          </m:sSup>
                          <m:r>
                            <a:rPr lang="en-US" sz="2800" b="0" i="1" smtClean="0">
                              <a:latin typeface="Cambria Math" panose="02040503050406030204" pitchFamily="18" charset="0"/>
                            </a:rPr>
                            <m:t>𝑝</m:t>
                          </m:r>
                          <m:d>
                            <m:dPr>
                              <m:ctrlPr>
                                <a:rPr lang="en-US" sz="2800" b="0" i="1" smtClean="0">
                                  <a:latin typeface="Cambria Math" panose="02040503050406030204" pitchFamily="18" charset="0"/>
                                </a:rPr>
                              </m:ctrlPr>
                            </m:dPr>
                            <m:e>
                              <m:r>
                                <a:rPr lang="en-US" sz="2800" b="1" i="0" smtClean="0">
                                  <a:latin typeface="Cambria Math" panose="02040503050406030204" pitchFamily="18" charset="0"/>
                                </a:rPr>
                                <m:t>𝐗</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𝑡</m:t>
                                  </m:r>
                                </m:e>
                              </m:d>
                              <m:r>
                                <a:rPr lang="en-US" sz="2800" b="0" i="1" smtClean="0">
                                  <a:latin typeface="Cambria Math" panose="02040503050406030204" pitchFamily="18" charset="0"/>
                                </a:rPr>
                                <m:t>=</m:t>
                              </m:r>
                              <m:r>
                                <a:rPr lang="en-US" sz="2800" b="1" i="0" smtClean="0">
                                  <a:latin typeface="Cambria Math" panose="02040503050406030204" pitchFamily="18" charset="0"/>
                                </a:rPr>
                                <m:t>𝐱</m:t>
                              </m:r>
                            </m:e>
                            <m:e>
                              <m:r>
                                <a:rPr lang="en-US" sz="2800" b="1" i="0" smtClean="0">
                                  <a:latin typeface="Cambria Math" panose="02040503050406030204" pitchFamily="18" charset="0"/>
                                </a:rPr>
                                <m:t>𝐗</m:t>
                              </m:r>
                              <m:d>
                                <m:dPr>
                                  <m:ctrlPr>
                                    <a:rPr lang="en-US" sz="2800" b="0" i="1" smtClean="0">
                                      <a:latin typeface="Cambria Math" panose="02040503050406030204" pitchFamily="18" charset="0"/>
                                    </a:rPr>
                                  </m:ctrlPr>
                                </m:dPr>
                                <m:e>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𝑡</m:t>
                                      </m:r>
                                    </m:e>
                                    <m:sup>
                                      <m:r>
                                        <a:rPr lang="en-US" sz="2800" b="0" i="1" smtClean="0">
                                          <a:latin typeface="Cambria Math" panose="02040503050406030204" pitchFamily="18" charset="0"/>
                                        </a:rPr>
                                        <m:t>′</m:t>
                                      </m:r>
                                    </m:sup>
                                  </m:sSup>
                                </m:e>
                              </m:d>
                              <m:r>
                                <a:rPr lang="en-US" sz="2800" b="0" i="1" smtClean="0">
                                  <a:latin typeface="Cambria Math" panose="02040503050406030204" pitchFamily="18" charset="0"/>
                                </a:rPr>
                                <m:t>=</m:t>
                              </m:r>
                              <m:sSup>
                                <m:sSupPr>
                                  <m:ctrlPr>
                                    <a:rPr lang="en-US" sz="2800" b="0" i="1" smtClean="0">
                                      <a:latin typeface="Cambria Math" panose="02040503050406030204" pitchFamily="18" charset="0"/>
                                    </a:rPr>
                                  </m:ctrlPr>
                                </m:sSupPr>
                                <m:e>
                                  <m:r>
                                    <a:rPr lang="en-US" sz="2800" b="1" i="0" smtClean="0">
                                      <a:latin typeface="Cambria Math" panose="02040503050406030204" pitchFamily="18" charset="0"/>
                                    </a:rPr>
                                    <m:t>𝐱</m:t>
                                  </m:r>
                                </m:e>
                                <m:sup>
                                  <m:r>
                                    <a:rPr lang="en-US" sz="2800" b="0" i="1" smtClean="0">
                                      <a:latin typeface="Cambria Math" panose="02040503050406030204" pitchFamily="18" charset="0"/>
                                    </a:rPr>
                                    <m:t>′</m:t>
                                  </m:r>
                                </m:sup>
                              </m:sSup>
                            </m:e>
                          </m:d>
                          <m:r>
                            <a:rPr lang="en-US" sz="2800" b="0" i="1" smtClean="0">
                              <a:latin typeface="Cambria Math" panose="02040503050406030204" pitchFamily="18" charset="0"/>
                            </a:rPr>
                            <m:t>𝑆</m:t>
                          </m:r>
                          <m:r>
                            <a:rPr lang="en-US" sz="2800" b="0" i="1" smtClean="0">
                              <a:latin typeface="Cambria Math" panose="02040503050406030204" pitchFamily="18" charset="0"/>
                            </a:rPr>
                            <m:t>(</m:t>
                          </m:r>
                          <m:sSup>
                            <m:sSupPr>
                              <m:ctrlPr>
                                <a:rPr lang="en-US" sz="2800" b="1" i="1" smtClean="0">
                                  <a:latin typeface="Cambria Math" panose="02040503050406030204" pitchFamily="18" charset="0"/>
                                </a:rPr>
                              </m:ctrlPr>
                            </m:sSupPr>
                            <m:e>
                              <m:r>
                                <a:rPr lang="en-US" sz="2800" b="1" i="0" smtClean="0">
                                  <a:latin typeface="Cambria Math" panose="02040503050406030204" pitchFamily="18" charset="0"/>
                                </a:rPr>
                                <m:t>𝐱</m:t>
                              </m:r>
                            </m:e>
                            <m:sup>
                              <m:r>
                                <a:rPr lang="en-US" sz="2800" b="1" i="0" smtClean="0">
                                  <a:latin typeface="Cambria Math" panose="02040503050406030204" pitchFamily="18" charset="0"/>
                                </a:rPr>
                                <m:t>′</m:t>
                              </m:r>
                            </m:sup>
                          </m:sSup>
                          <m:r>
                            <a:rPr lang="en-US" sz="2800" b="0" i="1" smtClean="0">
                              <a:latin typeface="Cambria Math" panose="02040503050406030204" pitchFamily="18" charset="0"/>
                            </a:rPr>
                            <m:t>,</m:t>
                          </m:r>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𝑡</m:t>
                              </m:r>
                            </m:e>
                            <m:sup>
                              <m:r>
                                <a:rPr lang="en-US" sz="2800" b="0" i="1" smtClean="0">
                                  <a:latin typeface="Cambria Math" panose="02040503050406030204" pitchFamily="18" charset="0"/>
                                </a:rPr>
                                <m:t>′</m:t>
                              </m:r>
                            </m:sup>
                          </m:sSup>
                          <m:r>
                            <a:rPr lang="en-US" sz="2800" b="0" i="1" smtClean="0">
                              <a:latin typeface="Cambria Math" panose="02040503050406030204" pitchFamily="18" charset="0"/>
                            </a:rPr>
                            <m:t>)</m:t>
                          </m:r>
                        </m:e>
                      </m:nary>
                    </m:oMath>
                  </m:oMathPara>
                </a14:m>
                <a:endParaRPr lang="en-US" sz="2800" b="0" dirty="0"/>
              </a:p>
              <a:p>
                <a:r>
                  <a:rPr lang="en-IT" dirty="0"/>
                  <a:t>Consider patch of contaminant in HIT, </a:t>
                </a:r>
                <a14:m>
                  <m:oMath xmlns:m="http://schemas.openxmlformats.org/officeDocument/2006/math">
                    <m:r>
                      <a:rPr lang="en-US" b="0" i="1" smtClean="0">
                        <a:latin typeface="Cambria Math" panose="02040503050406030204" pitchFamily="18" charset="0"/>
                      </a:rPr>
                      <m:t>𝜅</m:t>
                    </m:r>
                  </m:oMath>
                </a14:m>
                <a:r>
                  <a:rPr lang="en-IT" dirty="0"/>
                  <a:t> small. Growth of patch determined by two-particle dispersion, expect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3</m:t>
                        </m:r>
                      </m:sup>
                    </m:sSup>
                  </m:oMath>
                </a14:m>
                <a:endParaRPr lang="en-US" b="0" dirty="0"/>
              </a:p>
              <a:p>
                <a:r>
                  <a:rPr lang="en-IT" dirty="0"/>
                  <a:t>Patch itself will move like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𝑋</m:t>
                        </m:r>
                      </m:e>
                      <m:sup>
                        <m:r>
                          <a:rPr lang="en-US" b="0" i="1" smtClean="0">
                            <a:latin typeface="Cambria Math" panose="02040503050406030204" pitchFamily="18" charset="0"/>
                          </a:rPr>
                          <m:t>2</m:t>
                        </m:r>
                      </m:sup>
                    </m:sSup>
                    <m:r>
                      <a:rPr lang="en-US" b="0" i="1" smtClean="0">
                        <a:latin typeface="Cambria Math" panose="02040503050406030204" pitchFamily="18" charset="0"/>
                      </a:rPr>
                      <m:t>∼</m:t>
                    </m:r>
                    <m:r>
                      <a:rPr lang="en-US" b="0" i="1" smtClean="0">
                        <a:latin typeface="Cambria Math" panose="02040503050406030204" pitchFamily="18" charset="0"/>
                      </a:rPr>
                      <m:t>𝑡</m:t>
                    </m:r>
                  </m:oMath>
                </a14:m>
                <a:endParaRPr lang="en-IT" dirty="0"/>
              </a:p>
              <a:p>
                <a:r>
                  <a:rPr lang="en-IT" dirty="0"/>
                  <a:t>Can also consider contaminant released from continuous source. Contamination region grows as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r>
                      <a:rPr lang="en-US" b="0" i="1" smtClean="0">
                        <a:latin typeface="Cambria Math" panose="02040503050406030204" pitchFamily="18" charset="0"/>
                      </a:rPr>
                      <m:t>∼</m:t>
                    </m:r>
                    <m:r>
                      <a:rPr lang="en-US" b="0" i="1" smtClean="0">
                        <a:latin typeface="Cambria Math" panose="02040503050406030204" pitchFamily="18" charset="0"/>
                      </a:rPr>
                      <m:t>𝑡</m:t>
                    </m:r>
                  </m:oMath>
                </a14:m>
                <a:endParaRPr lang="en-IT" dirty="0"/>
              </a:p>
              <a:p>
                <a:pPr marL="0" indent="0">
                  <a:buNone/>
                </a:pPr>
                <a:r>
                  <a:rPr lang="en-IT" dirty="0"/>
                  <a:t> </a:t>
                </a:r>
              </a:p>
              <a:p>
                <a:pPr marL="0" indent="0">
                  <a:buNone/>
                </a:pPr>
                <a:endParaRPr lang="en-IT" dirty="0"/>
              </a:p>
              <a:p>
                <a:endParaRPr lang="en-IT" dirty="0"/>
              </a:p>
            </p:txBody>
          </p:sp>
        </mc:Choice>
        <mc:Fallback xmlns="">
          <p:sp>
            <p:nvSpPr>
              <p:cNvPr id="3" name="Content Placeholder 2">
                <a:extLst>
                  <a:ext uri="{FF2B5EF4-FFF2-40B4-BE49-F238E27FC236}">
                    <a16:creationId xmlns:a16="http://schemas.microsoft.com/office/drawing/2014/main" id="{EAA82A63-B5B6-AA67-A245-1539771B3F27}"/>
                  </a:ext>
                </a:extLst>
              </p:cNvPr>
              <p:cNvSpPr>
                <a:spLocks noGrp="1" noRot="1" noChangeAspect="1" noMove="1" noResize="1" noEditPoints="1" noAdjustHandles="1" noChangeArrowheads="1" noChangeShapeType="1" noTextEdit="1"/>
              </p:cNvSpPr>
              <p:nvPr>
                <p:ph idx="1"/>
              </p:nvPr>
            </p:nvSpPr>
            <p:spPr>
              <a:xfrm>
                <a:off x="117986" y="1574903"/>
                <a:ext cx="7359445" cy="5622310"/>
              </a:xfrm>
              <a:blipFill>
                <a:blip r:embed="rId5"/>
                <a:stretch>
                  <a:fillRect l="-1207" t="-1802"/>
                </a:stretch>
              </a:blipFill>
            </p:spPr>
            <p:txBody>
              <a:bodyPr/>
              <a:lstStyle/>
              <a:p>
                <a:r>
                  <a:rPr lang="en-IT">
                    <a:noFill/>
                  </a:rPr>
                  <a:t> </a:t>
                </a:r>
              </a:p>
            </p:txBody>
          </p:sp>
        </mc:Fallback>
      </mc:AlternateContent>
      <p:sp>
        <p:nvSpPr>
          <p:cNvPr id="9" name="TextBox 8">
            <a:extLst>
              <a:ext uri="{FF2B5EF4-FFF2-40B4-BE49-F238E27FC236}">
                <a16:creationId xmlns:a16="http://schemas.microsoft.com/office/drawing/2014/main" id="{8A4160E8-F109-8B25-3843-94616E5D6D42}"/>
              </a:ext>
            </a:extLst>
          </p:cNvPr>
          <p:cNvSpPr txBox="1"/>
          <p:nvPr/>
        </p:nvSpPr>
        <p:spPr>
          <a:xfrm>
            <a:off x="7826600" y="6049437"/>
            <a:ext cx="3656578" cy="646331"/>
          </a:xfrm>
          <a:prstGeom prst="rect">
            <a:avLst/>
          </a:prstGeom>
          <a:noFill/>
        </p:spPr>
        <p:txBody>
          <a:bodyPr wrap="none" rtlCol="0">
            <a:spAutoFit/>
          </a:bodyPr>
          <a:lstStyle/>
          <a:p>
            <a:r>
              <a:rPr lang="en-US" dirty="0"/>
              <a:t>Growth of contaminant region from</a:t>
            </a:r>
          </a:p>
          <a:p>
            <a:r>
              <a:rPr lang="en-US" dirty="0"/>
              <a:t> continuous point source</a:t>
            </a:r>
            <a:endParaRPr lang="en-IT" dirty="0"/>
          </a:p>
        </p:txBody>
      </p:sp>
      <p:sp>
        <p:nvSpPr>
          <p:cNvPr id="10" name="TextBox 9">
            <a:extLst>
              <a:ext uri="{FF2B5EF4-FFF2-40B4-BE49-F238E27FC236}">
                <a16:creationId xmlns:a16="http://schemas.microsoft.com/office/drawing/2014/main" id="{AD6BC56B-BD26-80D1-9D43-F269ADE9B84D}"/>
              </a:ext>
            </a:extLst>
          </p:cNvPr>
          <p:cNvSpPr txBox="1"/>
          <p:nvPr/>
        </p:nvSpPr>
        <p:spPr>
          <a:xfrm>
            <a:off x="7433187" y="294968"/>
            <a:ext cx="4489819" cy="369332"/>
          </a:xfrm>
          <a:prstGeom prst="rect">
            <a:avLst/>
          </a:prstGeom>
          <a:noFill/>
        </p:spPr>
        <p:txBody>
          <a:bodyPr wrap="none" rtlCol="0">
            <a:spAutoFit/>
          </a:bodyPr>
          <a:lstStyle/>
          <a:p>
            <a:r>
              <a:rPr lang="en-IT" dirty="0"/>
              <a:t>Pictures from Davidson’s </a:t>
            </a:r>
            <a:r>
              <a:rPr lang="en-IT" i="1" dirty="0"/>
              <a:t>Turbulence </a:t>
            </a:r>
            <a:r>
              <a:rPr lang="en-IT" dirty="0"/>
              <a:t>(2015)</a:t>
            </a:r>
          </a:p>
        </p:txBody>
      </p:sp>
    </p:spTree>
    <p:extLst>
      <p:ext uri="{BB962C8B-B14F-4D97-AF65-F5344CB8AC3E}">
        <p14:creationId xmlns:p14="http://schemas.microsoft.com/office/powerpoint/2010/main" val="2536509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graph of a graph of a function&#10;&#10;Description automatically generated with medium confidence">
            <a:extLst>
              <a:ext uri="{FF2B5EF4-FFF2-40B4-BE49-F238E27FC236}">
                <a16:creationId xmlns:a16="http://schemas.microsoft.com/office/drawing/2014/main" id="{88E3C737-FA46-583C-5BD6-B1E41B853DE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34524" y="3316304"/>
            <a:ext cx="3633452" cy="2715788"/>
          </a:xfrm>
          <a:prstGeom prst="rect">
            <a:avLst/>
          </a:prstGeom>
        </p:spPr>
      </p:pic>
      <p:sp>
        <p:nvSpPr>
          <p:cNvPr id="2" name="Title 1">
            <a:extLst>
              <a:ext uri="{FF2B5EF4-FFF2-40B4-BE49-F238E27FC236}">
                <a16:creationId xmlns:a16="http://schemas.microsoft.com/office/drawing/2014/main" id="{35E6BB0D-45A6-6F92-50D8-9D76843FD5F3}"/>
              </a:ext>
            </a:extLst>
          </p:cNvPr>
          <p:cNvSpPr>
            <a:spLocks noGrp="1"/>
          </p:cNvSpPr>
          <p:nvPr>
            <p:ph type="title"/>
          </p:nvPr>
        </p:nvSpPr>
        <p:spPr/>
        <p:txBody>
          <a:bodyPr>
            <a:normAutofit/>
          </a:bodyPr>
          <a:lstStyle/>
          <a:p>
            <a:r>
              <a:rPr lang="en-IT" sz="3200" dirty="0"/>
              <a:t>Passive scalars: fluctuations</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363EF9B-19FC-CFED-91C3-8DD79E9ED9AD}"/>
                  </a:ext>
                </a:extLst>
              </p:cNvPr>
              <p:cNvSpPr txBox="1"/>
              <p:nvPr/>
            </p:nvSpPr>
            <p:spPr>
              <a:xfrm>
                <a:off x="855406" y="1356851"/>
                <a:ext cx="6356556" cy="6643485"/>
              </a:xfrm>
              <a:prstGeom prst="rect">
                <a:avLst/>
              </a:prstGeom>
              <a:noFill/>
            </p:spPr>
            <p:txBody>
              <a:bodyPr wrap="square" rtlCol="0">
                <a:spAutoFit/>
              </a:bodyPr>
              <a:lstStyle/>
              <a:p>
                <a:pPr marL="285750" indent="-285750">
                  <a:buFont typeface="Arial" panose="020B0604020202020204" pitchFamily="34" charset="0"/>
                  <a:buChar char="•"/>
                </a:pPr>
                <a:r>
                  <a:rPr lang="en-IT" sz="2400" dirty="0"/>
                  <a:t>As passive scalar mixes into a turbulent flow, concentration is </a:t>
                </a:r>
                <a:r>
                  <a:rPr lang="en-IT" sz="2400" b="1" dirty="0"/>
                  <a:t>not uniform</a:t>
                </a:r>
                <a:r>
                  <a:rPr lang="en-IT" sz="2400" dirty="0"/>
                  <a:t>.</a:t>
                </a:r>
                <a:r>
                  <a:rPr lang="en-IT" sz="2400" b="1" dirty="0"/>
                  <a:t> </a:t>
                </a:r>
                <a:r>
                  <a:rPr lang="en-IT" sz="2400" dirty="0"/>
                  <a:t>How to characterize fluctuations?</a:t>
                </a:r>
              </a:p>
              <a:p>
                <a:pPr marL="285750" indent="-285750">
                  <a:buFont typeface="Arial" panose="020B0604020202020204" pitchFamily="34" charset="0"/>
                  <a:buChar char="•"/>
                </a:pPr>
                <a:r>
                  <a:rPr lang="en-IT" sz="2400" dirty="0"/>
                  <a:t>Define </a:t>
                </a:r>
                <a14:m>
                  <m:oMath xmlns:m="http://schemas.openxmlformats.org/officeDocument/2006/math">
                    <m:r>
                      <m:rPr>
                        <m:sty m:val="p"/>
                      </m:rPr>
                      <a:rPr lang="en-US" sz="2400" b="0" i="0" smtClean="0">
                        <a:latin typeface="Cambria Math" panose="02040503050406030204" pitchFamily="18" charset="0"/>
                      </a:rPr>
                      <m:t>Δ</m:t>
                    </m:r>
                    <m:r>
                      <a:rPr lang="en-US" sz="2400" b="0" i="1" smtClean="0">
                        <a:latin typeface="Cambria Math" panose="02040503050406030204" pitchFamily="18" charset="0"/>
                      </a:rPr>
                      <m:t>𝑐</m:t>
                    </m:r>
                    <m:r>
                      <a:rPr lang="en-US" sz="2400" b="0" i="1" smtClean="0">
                        <a:latin typeface="Cambria Math" panose="02040503050406030204" pitchFamily="18" charset="0"/>
                      </a:rPr>
                      <m:t>=</m:t>
                    </m:r>
                    <m:r>
                      <a:rPr lang="en-US" sz="2400" b="0" i="1" smtClean="0">
                        <a:latin typeface="Cambria Math" panose="02040503050406030204" pitchFamily="18" charset="0"/>
                      </a:rPr>
                      <m:t>𝑐</m:t>
                    </m:r>
                    <m:d>
                      <m:dPr>
                        <m:ctrlPr>
                          <a:rPr lang="en-US" sz="2400" b="0" i="1" smtClean="0">
                            <a:latin typeface="Cambria Math" panose="02040503050406030204" pitchFamily="18" charset="0"/>
                          </a:rPr>
                        </m:ctrlPr>
                      </m:dPr>
                      <m:e>
                        <m:r>
                          <a:rPr lang="en-US" sz="2400" b="1" i="0" smtClean="0">
                            <a:latin typeface="Cambria Math" panose="02040503050406030204" pitchFamily="18" charset="0"/>
                          </a:rPr>
                          <m:t>𝐱</m:t>
                        </m:r>
                        <m:r>
                          <a:rPr lang="en-US" sz="2400" b="0" i="1" smtClean="0">
                            <a:latin typeface="Cambria Math" panose="02040503050406030204" pitchFamily="18" charset="0"/>
                          </a:rPr>
                          <m:t>+</m:t>
                        </m:r>
                        <m:r>
                          <a:rPr lang="en-US" sz="2400" b="1" i="0" smtClean="0">
                            <a:latin typeface="Cambria Math" panose="02040503050406030204" pitchFamily="18" charset="0"/>
                          </a:rPr>
                          <m:t>𝐫</m:t>
                        </m:r>
                        <m:r>
                          <a:rPr lang="en-US" sz="2400" b="0" i="1" smtClean="0">
                            <a:latin typeface="Cambria Math" panose="02040503050406030204" pitchFamily="18" charset="0"/>
                          </a:rPr>
                          <m:t>,</m:t>
                        </m:r>
                        <m:r>
                          <a:rPr lang="en-US" sz="2400" b="0" i="1" smtClean="0">
                            <a:latin typeface="Cambria Math" panose="02040503050406030204" pitchFamily="18" charset="0"/>
                          </a:rPr>
                          <m:t>𝑡</m:t>
                        </m:r>
                      </m:e>
                    </m:d>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r>
                      <a:rPr lang="en-US" sz="2400" b="1" i="0" smtClean="0">
                        <a:latin typeface="Cambria Math" panose="02040503050406030204" pitchFamily="18" charset="0"/>
                      </a:rPr>
                      <m:t>𝐱</m:t>
                    </m:r>
                    <m:r>
                      <a:rPr lang="en-US" sz="2400" b="0" i="1" smtClean="0">
                        <a:latin typeface="Cambria Math" panose="02040503050406030204" pitchFamily="18" charset="0"/>
                      </a:rPr>
                      <m:t>,</m:t>
                    </m:r>
                    <m:r>
                      <a:rPr lang="en-US" sz="2400" b="0" i="1" smtClean="0">
                        <a:latin typeface="Cambria Math" panose="02040503050406030204" pitchFamily="18" charset="0"/>
                      </a:rPr>
                      <m:t>𝑡</m:t>
                    </m:r>
                    <m:r>
                      <a:rPr lang="en-US" sz="2400" b="0" i="1" smtClean="0">
                        <a:latin typeface="Cambria Math" panose="02040503050406030204" pitchFamily="18" charset="0"/>
                      </a:rPr>
                      <m:t>)</m:t>
                    </m:r>
                  </m:oMath>
                </a14:m>
                <a:r>
                  <a:rPr lang="en-IT" sz="2400" dirty="0"/>
                  <a:t>. K41-type reasoning leads (Obukhov 1949, Corrsin 1951) to</a:t>
                </a:r>
              </a:p>
              <a:p>
                <a:pPr algn="ctr"/>
                <a14:m>
                  <m:oMath xmlns:m="http://schemas.openxmlformats.org/officeDocument/2006/math">
                    <m:d>
                      <m:dPr>
                        <m:begChr m:val="⟨"/>
                        <m:endChr m:val="⟩"/>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0" smtClean="0">
                                <a:latin typeface="Cambria Math" panose="02040503050406030204" pitchFamily="18" charset="0"/>
                              </a:rPr>
                              <m:t>(</m:t>
                            </m:r>
                            <m:r>
                              <m:rPr>
                                <m:sty m:val="p"/>
                              </m:rPr>
                              <a:rPr lang="en-US" sz="2400" b="0" i="0" smtClean="0">
                                <a:latin typeface="Cambria Math" panose="02040503050406030204" pitchFamily="18" charset="0"/>
                              </a:rPr>
                              <m:t>Δ</m:t>
                            </m:r>
                            <m:r>
                              <a:rPr lang="en-US" sz="2400" b="0" i="1" smtClean="0">
                                <a:latin typeface="Cambria Math" panose="02040503050406030204" pitchFamily="18" charset="0"/>
                              </a:rPr>
                              <m:t>𝑐</m:t>
                            </m:r>
                            <m:r>
                              <a:rPr lang="en-US" sz="2400" b="0" i="1" smtClean="0">
                                <a:latin typeface="Cambria Math" panose="02040503050406030204" pitchFamily="18" charset="0"/>
                              </a:rPr>
                              <m:t>)</m:t>
                            </m:r>
                          </m:e>
                          <m:sup>
                            <m:r>
                              <a:rPr lang="en-US" sz="2400" b="0" i="1" smtClean="0">
                                <a:latin typeface="Cambria Math" panose="02040503050406030204" pitchFamily="18" charset="0"/>
                              </a:rPr>
                              <m:t>2</m:t>
                            </m:r>
                          </m:sup>
                        </m:sSup>
                      </m:e>
                    </m:d>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𝜀</m:t>
                        </m:r>
                      </m:e>
                      <m:sub>
                        <m:r>
                          <a:rPr lang="en-US" sz="2400" b="0" i="1" smtClean="0">
                            <a:latin typeface="Cambria Math" panose="02040503050406030204" pitchFamily="18" charset="0"/>
                          </a:rPr>
                          <m:t>𝑐</m:t>
                        </m:r>
                      </m:sub>
                    </m:sSub>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𝜀</m:t>
                        </m:r>
                      </m:e>
                      <m:sup>
                        <m:r>
                          <a:rPr lang="en-US" sz="2400" b="0" i="1" smtClean="0">
                            <a:latin typeface="Cambria Math" panose="02040503050406030204" pitchFamily="18" charset="0"/>
                          </a:rPr>
                          <m:t>−1/3</m:t>
                        </m:r>
                      </m:sup>
                    </m:sSup>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𝑟</m:t>
                        </m:r>
                      </m:e>
                      <m:sup>
                        <m:r>
                          <a:rPr lang="en-US" sz="2400" b="0" i="1" smtClean="0">
                            <a:latin typeface="Cambria Math" panose="02040503050406030204" pitchFamily="18" charset="0"/>
                          </a:rPr>
                          <m:t>2/3</m:t>
                        </m:r>
                      </m:sup>
                    </m:sSup>
                  </m:oMath>
                </a14:m>
                <a:r>
                  <a:rPr lang="en-IT" sz="2400" dirty="0"/>
                  <a:t> </a:t>
                </a:r>
              </a:p>
              <a:p>
                <a:pPr algn="ctr"/>
                <a:r>
                  <a:rPr lang="en-IT" sz="2400" dirty="0"/>
                  <a:t> where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𝜀</m:t>
                        </m:r>
                      </m:e>
                      <m:sub>
                        <m:r>
                          <a:rPr lang="en-US" sz="2400" b="0" i="1" smtClean="0">
                            <a:latin typeface="Cambria Math" panose="02040503050406030204" pitchFamily="18" charset="0"/>
                          </a:rPr>
                          <m:t>𝑐</m:t>
                        </m:r>
                      </m:sub>
                    </m:sSub>
                    <m:r>
                      <a:rPr lang="en-US" sz="2400" b="0" i="1" smtClean="0">
                        <a:latin typeface="Cambria Math" panose="02040503050406030204" pitchFamily="18" charset="0"/>
                      </a:rPr>
                      <m:t>=</m:t>
                    </m:r>
                    <m:r>
                      <a:rPr lang="en-US" sz="2400" b="0" i="1" smtClean="0">
                        <a:latin typeface="Cambria Math" panose="02040503050406030204" pitchFamily="18" charset="0"/>
                      </a:rPr>
                      <m:t>𝜅</m:t>
                    </m:r>
                    <m:d>
                      <m:dPr>
                        <m:begChr m:val="⟨"/>
                        <m:endChr m:val="⟩"/>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m:t>
                            </m:r>
                            <m:r>
                              <m:rPr>
                                <m:sty m:val="p"/>
                              </m:rPr>
                              <a:rPr lang="en-US" sz="2400" b="0" i="0"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e>
                          <m:sup>
                            <m:r>
                              <a:rPr lang="en-US" sz="2400" b="0" i="1" smtClean="0">
                                <a:latin typeface="Cambria Math" panose="02040503050406030204" pitchFamily="18" charset="0"/>
                              </a:rPr>
                              <m:t>2</m:t>
                            </m:r>
                          </m:sup>
                        </m:sSup>
                      </m:e>
                    </m:d>
                  </m:oMath>
                </a14:m>
                <a:r>
                  <a:rPr lang="en-IT" sz="2400" dirty="0"/>
                  <a:t> (rate of destruction of contaminant fluctuations) </a:t>
                </a:r>
              </a:p>
              <a:p>
                <a:pPr marL="457200" indent="-457200">
                  <a:buFont typeface="Arial" panose="020B0604020202020204" pitchFamily="34" charset="0"/>
                  <a:buChar char="•"/>
                </a:pPr>
                <a:r>
                  <a:rPr lang="en-IT" sz="2400" dirty="0"/>
                  <a:t>Extending this reasoning leads to </a:t>
                </a:r>
              </a:p>
              <a:p>
                <a:pPr/>
                <a14:m>
                  <m:oMathPara xmlns:m="http://schemas.openxmlformats.org/officeDocument/2006/math">
                    <m:oMathParaPr>
                      <m:jc m:val="centerGroup"/>
                    </m:oMathParaPr>
                    <m:oMath xmlns:m="http://schemas.openxmlformats.org/officeDocument/2006/math">
                      <m:d>
                        <m:dPr>
                          <m:begChr m:val="⟨"/>
                          <m:endChr m:val="⟩"/>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𝑐</m:t>
                              </m:r>
                            </m:e>
                            <m:sup>
                              <m:r>
                                <a:rPr lang="en-US" sz="2400" b="0" i="1" smtClean="0">
                                  <a:latin typeface="Cambria Math" panose="02040503050406030204" pitchFamily="18" charset="0"/>
                                </a:rPr>
                                <m:t>𝑝</m:t>
                              </m:r>
                            </m:sup>
                          </m:sSup>
                        </m:e>
                      </m:d>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𝜀</m:t>
                          </m:r>
                        </m:e>
                        <m:sub>
                          <m:r>
                            <a:rPr lang="en-US" sz="2400" b="0" i="1" smtClean="0">
                              <a:latin typeface="Cambria Math" panose="02040503050406030204" pitchFamily="18" charset="0"/>
                            </a:rPr>
                            <m:t>𝑐</m:t>
                          </m:r>
                        </m:sub>
                        <m:sup>
                          <m:r>
                            <a:rPr lang="en-US" sz="2400" b="0" i="1" smtClean="0">
                              <a:latin typeface="Cambria Math" panose="02040503050406030204" pitchFamily="18" charset="0"/>
                            </a:rPr>
                            <m:t>𝑝</m:t>
                          </m:r>
                          <m:r>
                            <a:rPr lang="en-US" sz="2400" b="0" i="1" smtClean="0">
                              <a:latin typeface="Cambria Math" panose="02040503050406030204" pitchFamily="18" charset="0"/>
                            </a:rPr>
                            <m:t>/2</m:t>
                          </m:r>
                        </m:sup>
                      </m:sSubSup>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𝜀</m:t>
                          </m:r>
                        </m:e>
                        <m:sup>
                          <m:r>
                            <a:rPr lang="en-US" sz="2400" b="0" i="1" smtClean="0">
                              <a:latin typeface="Cambria Math" panose="02040503050406030204" pitchFamily="18" charset="0"/>
                            </a:rPr>
                            <m:t>−</m:t>
                          </m:r>
                          <m:r>
                            <a:rPr lang="en-US" sz="2400" b="0" i="1" smtClean="0">
                              <a:latin typeface="Cambria Math" panose="02040503050406030204" pitchFamily="18" charset="0"/>
                            </a:rPr>
                            <m:t>𝑝</m:t>
                          </m:r>
                          <m:r>
                            <a:rPr lang="en-US" sz="2400" b="0" i="1" smtClean="0">
                              <a:latin typeface="Cambria Math" panose="02040503050406030204" pitchFamily="18" charset="0"/>
                            </a:rPr>
                            <m:t>/6</m:t>
                          </m:r>
                        </m:sup>
                      </m:sSup>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ℓ</m:t>
                          </m:r>
                        </m:e>
                        <m:sup>
                          <m:r>
                            <a:rPr lang="en-US" sz="2400" b="0" i="1" smtClean="0">
                              <a:latin typeface="Cambria Math" panose="02040503050406030204" pitchFamily="18" charset="0"/>
                            </a:rPr>
                            <m:t>𝑝</m:t>
                          </m:r>
                          <m:r>
                            <a:rPr lang="en-US" sz="2400" b="0" i="1" smtClean="0">
                              <a:latin typeface="Cambria Math" panose="02040503050406030204" pitchFamily="18" charset="0"/>
                            </a:rPr>
                            <m:t>/3</m:t>
                          </m:r>
                        </m:sup>
                      </m:sSup>
                    </m:oMath>
                  </m:oMathPara>
                </a14:m>
                <a:endParaRPr lang="en-IT" sz="2400" dirty="0"/>
              </a:p>
              <a:p>
                <a:pPr marL="342900" indent="-342900">
                  <a:buFont typeface="Arial" panose="020B0604020202020204" pitchFamily="34" charset="0"/>
                  <a:buChar char="•"/>
                </a:pPr>
                <a:r>
                  <a:rPr lang="en-IT" sz="2400" dirty="0"/>
                  <a:t>Turns out that for </a:t>
                </a:r>
                <a14:m>
                  <m:oMath xmlns:m="http://schemas.openxmlformats.org/officeDocument/2006/math">
                    <m:r>
                      <a:rPr lang="en-US" sz="2400" b="0" i="1" smtClean="0">
                        <a:latin typeface="Cambria Math" panose="02040503050406030204" pitchFamily="18" charset="0"/>
                      </a:rPr>
                      <m:t>𝑝</m:t>
                    </m:r>
                    <m:r>
                      <a:rPr lang="en-US" sz="2400" b="0" i="1" smtClean="0">
                        <a:latin typeface="Cambria Math" panose="02040503050406030204" pitchFamily="18" charset="0"/>
                      </a:rPr>
                      <m:t>&gt;2</m:t>
                    </m:r>
                  </m:oMath>
                </a14:m>
                <a:r>
                  <a:rPr lang="en-IT" sz="2400" dirty="0"/>
                  <a:t>, KOC theory is very inaccurate. “anomalous scaling” — a signal of intermittency</a:t>
                </a:r>
              </a:p>
              <a:p>
                <a:endParaRPr lang="en-IT" sz="2800" dirty="0"/>
              </a:p>
              <a:p>
                <a:pPr marL="457200" indent="-457200">
                  <a:buFont typeface="Arial" panose="020B0604020202020204" pitchFamily="34" charset="0"/>
                  <a:buChar char="•"/>
                </a:pPr>
                <a:endParaRPr lang="en-IT" sz="2800" dirty="0"/>
              </a:p>
              <a:p>
                <a:pPr marL="285750" indent="-285750">
                  <a:buFont typeface="Arial" panose="020B0604020202020204" pitchFamily="34" charset="0"/>
                  <a:buChar char="•"/>
                </a:pPr>
                <a:endParaRPr lang="en-IT" sz="2800" dirty="0"/>
              </a:p>
            </p:txBody>
          </p:sp>
        </mc:Choice>
        <mc:Fallback xmlns="">
          <p:sp>
            <p:nvSpPr>
              <p:cNvPr id="8" name="TextBox 7">
                <a:extLst>
                  <a:ext uri="{FF2B5EF4-FFF2-40B4-BE49-F238E27FC236}">
                    <a16:creationId xmlns:a16="http://schemas.microsoft.com/office/drawing/2014/main" id="{6363EF9B-19FC-CFED-91C3-8DD79E9ED9AD}"/>
                  </a:ext>
                </a:extLst>
              </p:cNvPr>
              <p:cNvSpPr txBox="1">
                <a:spLocks noRot="1" noChangeAspect="1" noMove="1" noResize="1" noEditPoints="1" noAdjustHandles="1" noChangeArrowheads="1" noChangeShapeType="1" noTextEdit="1"/>
              </p:cNvSpPr>
              <p:nvPr/>
            </p:nvSpPr>
            <p:spPr>
              <a:xfrm>
                <a:off x="855406" y="1356851"/>
                <a:ext cx="6356556" cy="6643485"/>
              </a:xfrm>
              <a:prstGeom prst="rect">
                <a:avLst/>
              </a:prstGeom>
              <a:blipFill>
                <a:blip r:embed="rId3"/>
                <a:stretch>
                  <a:fillRect l="-1397" t="-956" r="-1996"/>
                </a:stretch>
              </a:blipFill>
            </p:spPr>
            <p:txBody>
              <a:bodyPr/>
              <a:lstStyle/>
              <a:p>
                <a:r>
                  <a:rPr lang="en-IT">
                    <a:noFill/>
                  </a:rPr>
                  <a:t> </a:t>
                </a:r>
              </a:p>
            </p:txBody>
          </p:sp>
        </mc:Fallback>
      </mc:AlternateContent>
      <p:pic>
        <p:nvPicPr>
          <p:cNvPr id="14" name="Content Placeholder 13" descr="A close-up of a colorful background&#10;&#10;Description automatically generated">
            <a:extLst>
              <a:ext uri="{FF2B5EF4-FFF2-40B4-BE49-F238E27FC236}">
                <a16:creationId xmlns:a16="http://schemas.microsoft.com/office/drawing/2014/main" id="{75490629-E20F-86B2-5DC9-F0A84FA2496B}"/>
              </a:ext>
            </a:extLst>
          </p:cNvPr>
          <p:cNvPicPr>
            <a:picLocks noGrp="1" noChangeAspect="1"/>
          </p:cNvPicPr>
          <p:nvPr>
            <p:ph idx="1"/>
          </p:nvPr>
        </p:nvPicPr>
        <p:blipFill>
          <a:blip r:embed="rId4" cstate="screen">
            <a:extLst>
              <a:ext uri="{28A0092B-C50C-407E-A947-70E740481C1C}">
                <a14:useLocalDpi xmlns:a14="http://schemas.microsoft.com/office/drawing/2010/main"/>
              </a:ext>
            </a:extLst>
          </a:blip>
          <a:stretch>
            <a:fillRect/>
          </a:stretch>
        </p:blipFill>
        <p:spPr>
          <a:xfrm>
            <a:off x="8073715" y="188554"/>
            <a:ext cx="2785459" cy="2687381"/>
          </a:xfrm>
        </p:spPr>
      </p:pic>
      <p:sp>
        <p:nvSpPr>
          <p:cNvPr id="9" name="TextBox 8">
            <a:extLst>
              <a:ext uri="{FF2B5EF4-FFF2-40B4-BE49-F238E27FC236}">
                <a16:creationId xmlns:a16="http://schemas.microsoft.com/office/drawing/2014/main" id="{34D82E2B-0458-5382-5A41-491A778D2390}"/>
              </a:ext>
            </a:extLst>
          </p:cNvPr>
          <p:cNvSpPr txBox="1"/>
          <p:nvPr/>
        </p:nvSpPr>
        <p:spPr>
          <a:xfrm>
            <a:off x="7742902" y="2934927"/>
            <a:ext cx="3950762" cy="646331"/>
          </a:xfrm>
          <a:prstGeom prst="rect">
            <a:avLst/>
          </a:prstGeom>
          <a:solidFill>
            <a:schemeClr val="bg1"/>
          </a:solidFill>
        </p:spPr>
        <p:txBody>
          <a:bodyPr wrap="none" rtlCol="0">
            <a:spAutoFit/>
          </a:bodyPr>
          <a:lstStyle/>
          <a:p>
            <a:r>
              <a:rPr lang="en-GB" dirty="0"/>
              <a:t>N</a:t>
            </a:r>
            <a:r>
              <a:rPr lang="en-IT" dirty="0"/>
              <a:t>on-uniform mixing of passive scalar. </a:t>
            </a:r>
          </a:p>
          <a:p>
            <a:r>
              <a:rPr lang="en-IT" dirty="0"/>
              <a:t>From Davidson (2015)</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6023D0C5-033D-8134-1307-FFC0FA576A2D}"/>
                  </a:ext>
                </a:extLst>
              </p:cNvPr>
              <p:cNvSpPr txBox="1"/>
              <p:nvPr/>
            </p:nvSpPr>
            <p:spPr>
              <a:xfrm>
                <a:off x="7846142" y="5875677"/>
                <a:ext cx="4100052" cy="1077218"/>
              </a:xfrm>
              <a:prstGeom prst="rect">
                <a:avLst/>
              </a:prstGeom>
              <a:noFill/>
            </p:spPr>
            <p:txBody>
              <a:bodyPr wrap="square" rtlCol="0">
                <a:spAutoFit/>
              </a:bodyPr>
              <a:lstStyle/>
              <a:p>
                <a:r>
                  <a:rPr lang="en-IT" sz="1600" dirty="0"/>
                  <a:t>Strongly non-Gaussian behavior of </a:t>
                </a:r>
                <a14:m>
                  <m:oMath xmlns:m="http://schemas.openxmlformats.org/officeDocument/2006/math">
                    <m:r>
                      <m:rPr>
                        <m:sty m:val="p"/>
                      </m:rPr>
                      <a:rPr lang="en-US" sz="1600" b="0" i="0" smtClean="0">
                        <a:latin typeface="Cambria Math" panose="02040503050406030204" pitchFamily="18" charset="0"/>
                      </a:rPr>
                      <m:t>Δ</m:t>
                    </m:r>
                    <m:r>
                      <a:rPr lang="en-US" sz="1600" b="0" i="1" smtClean="0">
                        <a:latin typeface="Cambria Math" panose="02040503050406030204" pitchFamily="18" charset="0"/>
                      </a:rPr>
                      <m:t>𝑐</m:t>
                    </m:r>
                  </m:oMath>
                </a14:m>
                <a:r>
                  <a:rPr lang="en-IT" sz="1600" dirty="0"/>
                  <a:t> at </a:t>
                </a:r>
                <a14:m>
                  <m:oMath xmlns:m="http://schemas.openxmlformats.org/officeDocument/2006/math">
                    <m:r>
                      <a:rPr lang="en-US" sz="1600" b="0" i="1" smtClean="0">
                        <a:latin typeface="Cambria Math" panose="02040503050406030204" pitchFamily="18" charset="0"/>
                      </a:rPr>
                      <m:t>𝑟</m:t>
                    </m:r>
                    <m:r>
                      <a:rPr lang="en-US" sz="1600" b="0" i="1" smtClean="0">
                        <a:latin typeface="Cambria Math" panose="02040503050406030204" pitchFamily="18" charset="0"/>
                      </a:rPr>
                      <m:t>=230</m:t>
                    </m:r>
                    <m:r>
                      <a:rPr lang="en-US" sz="1600" b="0" i="1" smtClean="0">
                        <a:latin typeface="Cambria Math" panose="02040503050406030204" pitchFamily="18" charset="0"/>
                      </a:rPr>
                      <m:t>𝜂</m:t>
                    </m:r>
                  </m:oMath>
                </a14:m>
                <a:r>
                  <a:rPr lang="en-IT" sz="1600" dirty="0"/>
                  <a:t> (black), </a:t>
                </a:r>
                <a14:m>
                  <m:oMath xmlns:m="http://schemas.openxmlformats.org/officeDocument/2006/math">
                    <m:r>
                      <a:rPr lang="en-US" sz="1600" b="0" i="1" smtClean="0">
                        <a:latin typeface="Cambria Math" panose="02040503050406030204" pitchFamily="18" charset="0"/>
                      </a:rPr>
                      <m:t>𝑟</m:t>
                    </m:r>
                    <m:r>
                      <a:rPr lang="en-US" sz="1600" b="0" i="1" smtClean="0">
                        <a:latin typeface="Cambria Math" panose="02040503050406030204" pitchFamily="18" charset="0"/>
                      </a:rPr>
                      <m:t>=96</m:t>
                    </m:r>
                    <m:r>
                      <a:rPr lang="en-US" sz="1600" b="0" i="1" smtClean="0">
                        <a:latin typeface="Cambria Math" panose="02040503050406030204" pitchFamily="18" charset="0"/>
                      </a:rPr>
                      <m:t>𝜂</m:t>
                    </m:r>
                  </m:oMath>
                </a14:m>
                <a:r>
                  <a:rPr lang="en-IT" sz="1600" dirty="0"/>
                  <a:t> (red), </a:t>
                </a:r>
                <a14:m>
                  <m:oMath xmlns:m="http://schemas.openxmlformats.org/officeDocument/2006/math">
                    <m:r>
                      <a:rPr lang="en-US" sz="1600" b="0" i="1" smtClean="0">
                        <a:latin typeface="Cambria Math" panose="02040503050406030204" pitchFamily="18" charset="0"/>
                      </a:rPr>
                      <m:t>𝑟</m:t>
                    </m:r>
                    <m:r>
                      <a:rPr lang="en-US" sz="1600" b="0" i="1" smtClean="0">
                        <a:latin typeface="Cambria Math" panose="02040503050406030204" pitchFamily="18" charset="0"/>
                      </a:rPr>
                      <m:t>=26</m:t>
                    </m:r>
                    <m:r>
                      <a:rPr lang="en-US" sz="1600" b="0" i="1" smtClean="0">
                        <a:latin typeface="Cambria Math" panose="02040503050406030204" pitchFamily="18" charset="0"/>
                      </a:rPr>
                      <m:t>𝜂</m:t>
                    </m:r>
                  </m:oMath>
                </a14:m>
                <a:r>
                  <a:rPr lang="en-IT" sz="1600" dirty="0"/>
                  <a:t> (purple), </a:t>
                </a:r>
                <a14:m>
                  <m:oMath xmlns:m="http://schemas.openxmlformats.org/officeDocument/2006/math">
                    <m:r>
                      <a:rPr lang="en-US" sz="1600" b="0" i="1" smtClean="0">
                        <a:latin typeface="Cambria Math" panose="02040503050406030204" pitchFamily="18" charset="0"/>
                      </a:rPr>
                      <m:t>𝑟</m:t>
                    </m:r>
                    <m:r>
                      <a:rPr lang="en-US" sz="1600" b="0" i="1" smtClean="0">
                        <a:latin typeface="Cambria Math" panose="02040503050406030204" pitchFamily="18" charset="0"/>
                      </a:rPr>
                      <m:t>=6.5</m:t>
                    </m:r>
                    <m:r>
                      <a:rPr lang="en-US" sz="1600" b="0" i="1" smtClean="0">
                        <a:latin typeface="Cambria Math" panose="02040503050406030204" pitchFamily="18" charset="0"/>
                      </a:rPr>
                      <m:t>𝜂</m:t>
                    </m:r>
                  </m:oMath>
                </a14:m>
                <a:r>
                  <a:rPr lang="en-IT" sz="1600" dirty="0"/>
                  <a:t> (green). From Shraiman and Siggia (2000)</a:t>
                </a:r>
              </a:p>
            </p:txBody>
          </p:sp>
        </mc:Choice>
        <mc:Fallback xmlns="">
          <p:sp>
            <p:nvSpPr>
              <p:cNvPr id="17" name="TextBox 16">
                <a:extLst>
                  <a:ext uri="{FF2B5EF4-FFF2-40B4-BE49-F238E27FC236}">
                    <a16:creationId xmlns:a16="http://schemas.microsoft.com/office/drawing/2014/main" id="{6023D0C5-033D-8134-1307-FFC0FA576A2D}"/>
                  </a:ext>
                </a:extLst>
              </p:cNvPr>
              <p:cNvSpPr txBox="1">
                <a:spLocks noRot="1" noChangeAspect="1" noMove="1" noResize="1" noEditPoints="1" noAdjustHandles="1" noChangeArrowheads="1" noChangeShapeType="1" noTextEdit="1"/>
              </p:cNvSpPr>
              <p:nvPr/>
            </p:nvSpPr>
            <p:spPr>
              <a:xfrm>
                <a:off x="7846142" y="5875677"/>
                <a:ext cx="4100052" cy="1077218"/>
              </a:xfrm>
              <a:prstGeom prst="rect">
                <a:avLst/>
              </a:prstGeom>
              <a:blipFill>
                <a:blip r:embed="rId5"/>
                <a:stretch>
                  <a:fillRect l="-617" t="-1163" b="-4651"/>
                </a:stretch>
              </a:blipFill>
            </p:spPr>
            <p:txBody>
              <a:bodyPr/>
              <a:lstStyle/>
              <a:p>
                <a:r>
                  <a:rPr lang="en-IT">
                    <a:noFill/>
                  </a:rPr>
                  <a:t> </a:t>
                </a:r>
              </a:p>
            </p:txBody>
          </p:sp>
        </mc:Fallback>
      </mc:AlternateContent>
    </p:spTree>
    <p:extLst>
      <p:ext uri="{BB962C8B-B14F-4D97-AF65-F5344CB8AC3E}">
        <p14:creationId xmlns:p14="http://schemas.microsoft.com/office/powerpoint/2010/main" val="3484879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529AB-8D56-09C0-12D1-6F293BD1FC26}"/>
              </a:ext>
            </a:extLst>
          </p:cNvPr>
          <p:cNvSpPr>
            <a:spLocks noGrp="1"/>
          </p:cNvSpPr>
          <p:nvPr>
            <p:ph type="title"/>
          </p:nvPr>
        </p:nvSpPr>
        <p:spPr>
          <a:xfrm>
            <a:off x="701040" y="0"/>
            <a:ext cx="10515600" cy="1325563"/>
          </a:xfrm>
        </p:spPr>
        <p:txBody>
          <a:bodyPr>
            <a:normAutofit/>
          </a:bodyPr>
          <a:lstStyle/>
          <a:p>
            <a:r>
              <a:rPr lang="en-IT" sz="3600" dirty="0"/>
              <a:t>Odor plumes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67A4F9B-27F6-63B8-9952-B3D36F0AD4FA}"/>
                  </a:ext>
                </a:extLst>
              </p:cNvPr>
              <p:cNvSpPr>
                <a:spLocks noGrp="1"/>
              </p:cNvSpPr>
              <p:nvPr>
                <p:ph idx="1"/>
              </p:nvPr>
            </p:nvSpPr>
            <p:spPr>
              <a:xfrm>
                <a:off x="189270" y="1082040"/>
                <a:ext cx="6786716" cy="5775960"/>
              </a:xfrm>
            </p:spPr>
            <p:txBody>
              <a:bodyPr>
                <a:normAutofit fontScale="92500" lnSpcReduction="20000"/>
              </a:bodyPr>
              <a:lstStyle/>
              <a:p>
                <a:r>
                  <a:rPr lang="en-IT" dirty="0"/>
                  <a:t>Now consider the plume from a fixed, continuously emitting point source with uniform mean flow </a:t>
                </a:r>
                <a14:m>
                  <m:oMath xmlns:m="http://schemas.openxmlformats.org/officeDocument/2006/math">
                    <m:r>
                      <a:rPr lang="en-US" b="0" i="1" smtClean="0">
                        <a:latin typeface="Cambria Math" panose="02040503050406030204" pitchFamily="18" charset="0"/>
                      </a:rPr>
                      <m:t>𝑈</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m:rPr>
                            <m:sty m:val="p"/>
                          </m:rPr>
                          <a:rPr lang="en-US" b="0" i="0" smtClean="0">
                            <a:latin typeface="Cambria Math" panose="02040503050406030204" pitchFamily="18" charset="0"/>
                          </a:rPr>
                          <m:t>rms</m:t>
                        </m:r>
                      </m:sub>
                    </m:sSub>
                  </m:oMath>
                </a14:m>
                <a:endParaRPr lang="en-IT" dirty="0"/>
              </a:p>
              <a:p>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𝑐</m:t>
                        </m:r>
                      </m:e>
                    </m:d>
                  </m:oMath>
                </a14:m>
                <a:r>
                  <a:rPr lang="en-IT" dirty="0"/>
                  <a:t> has well known Gaussian structure in space (Sutton 1932):</a:t>
                </a:r>
              </a:p>
              <a:p>
                <a:pPr marL="0" indent="0" algn="ctr">
                  <a:buNone/>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𝑐</m:t>
                          </m:r>
                        </m:e>
                      </m:d>
                      <m:r>
                        <a:rPr lang="en-US" b="0" i="1" smtClean="0">
                          <a:latin typeface="Cambria Math" panose="02040503050406030204" pitchFamily="18" charset="0"/>
                        </a:rPr>
                        <m:t>∼</m:t>
                      </m:r>
                      <m:r>
                        <m:rPr>
                          <m:sty m:val="p"/>
                        </m:rPr>
                        <a:rPr lang="en-US" b="0" i="0" smtClean="0">
                          <a:latin typeface="Cambria Math" panose="02040503050406030204" pitchFamily="18" charset="0"/>
                        </a:rPr>
                        <m:t>exp</m:t>
                      </m:r>
                      <m:d>
                        <m:dPr>
                          <m:begChr m:val=""/>
                          <m:ctrlPr>
                            <a:rPr lang="en-US" b="0" i="1" smtClean="0">
                              <a:latin typeface="Cambria Math" panose="02040503050406030204" pitchFamily="18" charset="0"/>
                            </a:rPr>
                          </m:ctrlPr>
                        </m:dPr>
                        <m:e>
                          <m:d>
                            <m:dPr>
                              <m:endChr m:val=""/>
                              <m:ctrlPr>
                                <a:rPr lang="en-US" b="0" i="1" smtClean="0">
                                  <a:latin typeface="Cambria Math" panose="02040503050406030204" pitchFamily="18" charset="0"/>
                                </a:rPr>
                              </m:ctrlPr>
                            </m:dPr>
                            <m:e>
                              <m:r>
                                <a:rPr lang="en-US" i="1">
                                  <a:latin typeface="Cambria Math" panose="02040503050406030204" pitchFamily="18" charset="0"/>
                                </a:rPr>
                                <m:t>−</m:t>
                              </m:r>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b="0" i="1" smtClean="0">
                                          <a:latin typeface="Cambria Math" panose="02040503050406030204" pitchFamily="18" charset="0"/>
                                        </a:rPr>
                                        <m:t>𝑦</m:t>
                                      </m:r>
                                    </m:e>
                                    <m:sup>
                                      <m:r>
                                        <a:rPr lang="en-US" i="1">
                                          <a:latin typeface="Cambria Math" panose="02040503050406030204" pitchFamily="18" charset="0"/>
                                        </a:rPr>
                                        <m:t>2</m:t>
                                      </m:r>
                                    </m:sup>
                                  </m:sSup>
                                  <m:r>
                                    <a:rPr lang="en-US" i="1">
                                      <a:latin typeface="Cambria Math" panose="02040503050406030204" pitchFamily="18" charset="0"/>
                                    </a:rPr>
                                    <m:t>+</m:t>
                                  </m:r>
                                  <m:sSup>
                                    <m:sSupPr>
                                      <m:ctrlPr>
                                        <a:rPr lang="en-US" i="1">
                                          <a:latin typeface="Cambria Math" panose="02040503050406030204" pitchFamily="18" charset="0"/>
                                        </a:rPr>
                                      </m:ctrlPr>
                                    </m:sSupPr>
                                    <m:e>
                                      <m:r>
                                        <a:rPr lang="en-US" b="0" i="1" smtClean="0">
                                          <a:latin typeface="Cambria Math" panose="02040503050406030204" pitchFamily="18" charset="0"/>
                                        </a:rPr>
                                        <m:t>𝑧</m:t>
                                      </m:r>
                                    </m:e>
                                    <m:sup>
                                      <m:r>
                                        <a:rPr lang="en-US" i="1">
                                          <a:latin typeface="Cambria Math" panose="02040503050406030204" pitchFamily="18" charset="0"/>
                                        </a:rPr>
                                        <m:t>2</m:t>
                                      </m:r>
                                    </m:sup>
                                  </m:sSup>
                                </m:num>
                                <m:den>
                                  <m:r>
                                    <a:rPr lang="en-US" b="0" i="1" smtClean="0">
                                      <a:latin typeface="Cambria Math" panose="02040503050406030204" pitchFamily="18" charset="0"/>
                                    </a:rPr>
                                    <m:t>2</m:t>
                                  </m:r>
                                  <m:r>
                                    <a:rPr lang="en-US" i="1">
                                      <a:latin typeface="Cambria Math" panose="02040503050406030204" pitchFamily="18" charset="0"/>
                                    </a:rPr>
                                    <m:t>𝜎</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b="0" i="1" smtClean="0">
                                              <a:latin typeface="Cambria Math" panose="02040503050406030204" pitchFamily="18" charset="0"/>
                                            </a:rPr>
                                            <m:t>𝑥</m:t>
                                          </m:r>
                                        </m:e>
                                      </m:d>
                                    </m:e>
                                    <m:sup>
                                      <m:r>
                                        <a:rPr lang="en-US" i="1">
                                          <a:latin typeface="Cambria Math" panose="02040503050406030204" pitchFamily="18" charset="0"/>
                                        </a:rPr>
                                        <m:t>2</m:t>
                                      </m:r>
                                    </m:sup>
                                  </m:sSup>
                                </m:den>
                              </m:f>
                            </m:e>
                          </m:d>
                        </m:e>
                      </m:d>
                    </m:oMath>
                  </m:oMathPara>
                </a14:m>
                <a:endParaRPr lang="en-IT" dirty="0"/>
              </a:p>
              <a:p>
                <a:pPr marL="0" indent="0">
                  <a:buNone/>
                </a:pPr>
                <a:r>
                  <a:rPr lang="en-IT" dirty="0"/>
                  <a:t> But what about fluctuations/tails?</a:t>
                </a:r>
              </a:p>
              <a:p>
                <a:r>
                  <a:rPr lang="en-IT" dirty="0"/>
                  <a:t>Celani et al (2014) computed tail of pdf of </a:t>
                </a:r>
                <a14:m>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m:t>
                    </m:r>
                    <m:r>
                      <a:rPr lang="en-US" b="1" i="0" smtClean="0">
                        <a:latin typeface="Cambria Math" panose="02040503050406030204" pitchFamily="18" charset="0"/>
                      </a:rPr>
                      <m:t>𝐱</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a14:m>
                <a:r>
                  <a:rPr lang="en-IT" dirty="0"/>
                  <a:t> . Idea: follow puff backward in time </a:t>
                </a:r>
              </a:p>
              <a:p>
                <a:r>
                  <a:rPr lang="en-IT" dirty="0"/>
                  <a:t>At </a:t>
                </a:r>
                <a14:m>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𝑈</m:t>
                    </m:r>
                  </m:oMath>
                </a14:m>
                <a:r>
                  <a:rPr lang="en-IT" dirty="0"/>
                  <a:t>, puff must overlap with source or else </a:t>
                </a:r>
                <a14:m>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=0</m:t>
                    </m:r>
                  </m:oMath>
                </a14:m>
                <a:r>
                  <a:rPr lang="en-IT" dirty="0"/>
                  <a:t>. Can compute </a:t>
                </a:r>
                <a14:m>
                  <m:oMath xmlns:m="http://schemas.openxmlformats.org/officeDocument/2006/math">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𝑐</m:t>
                            </m:r>
                            <m:r>
                              <a:rPr lang="en-US" b="0" i="1" smtClean="0">
                                <a:latin typeface="Cambria Math" panose="02040503050406030204" pitchFamily="18" charset="0"/>
                              </a:rPr>
                              <m:t>&gt;0</m:t>
                            </m:r>
                          </m:e>
                        </m:d>
                      </m:e>
                    </m:func>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𝑈𝑦</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m:rPr>
                                                <m:sty m:val="p"/>
                                              </m:rPr>
                                              <a:rPr lang="en-US" b="0" i="0" smtClean="0">
                                                <a:latin typeface="Cambria Math" panose="02040503050406030204" pitchFamily="18" charset="0"/>
                                              </a:rPr>
                                              <m:t>rms</m:t>
                                            </m:r>
                                          </m:sub>
                                        </m:sSub>
                                        <m:r>
                                          <a:rPr lang="en-US" b="0" i="1" smtClean="0">
                                            <a:latin typeface="Cambria Math" panose="02040503050406030204" pitchFamily="18" charset="0"/>
                                          </a:rPr>
                                          <m:t>𝑥</m:t>
                                        </m:r>
                                      </m:den>
                                    </m:f>
                                  </m:e>
                                </m:d>
                              </m:e>
                              <m:sup>
                                <m:r>
                                  <a:rPr lang="en-US" b="0" i="1" smtClean="0">
                                    <a:latin typeface="Cambria Math" panose="02040503050406030204" pitchFamily="18" charset="0"/>
                                  </a:rPr>
                                  <m:t>2</m:t>
                                </m:r>
                              </m:sup>
                            </m:sSup>
                          </m:e>
                        </m:d>
                      </m:e>
                    </m:func>
                  </m:oMath>
                </a14:m>
                <a:endParaRPr lang="en-US" b="0" dirty="0"/>
              </a:p>
              <a:p>
                <a:pPr marL="0" indent="0">
                  <a:buNone/>
                </a:pPr>
                <a14:m>
                  <m:oMath xmlns:m="http://schemas.openxmlformats.org/officeDocument/2006/math">
                    <m:r>
                      <a:rPr lang="en-US" b="0" i="1" smtClean="0">
                        <a:latin typeface="Cambria Math" panose="02040503050406030204" pitchFamily="18" charset="0"/>
                      </a:rPr>
                      <m:t>𝑐</m:t>
                    </m:r>
                  </m:oMath>
                </a14:m>
                <a:r>
                  <a:rPr lang="en-IT" dirty="0"/>
                  <a:t> large means puff is small at time of overlap. Can show </a:t>
                </a:r>
                <a14:m>
                  <m:oMath xmlns:m="http://schemas.openxmlformats.org/officeDocument/2006/math">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𝑐</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m:rPr>
                                    <m:sty m:val="p"/>
                                  </m:rPr>
                                  <a:rPr lang="en-US" b="0" i="0" smtClean="0">
                                    <a:latin typeface="Cambria Math" panose="02040503050406030204" pitchFamily="18" charset="0"/>
                                  </a:rPr>
                                  <m:t>thr</m:t>
                                </m:r>
                              </m:sub>
                            </m:sSub>
                          </m:e>
                          <m:e>
                            <m:r>
                              <a:rPr lang="en-US" b="0" i="1" smtClean="0">
                                <a:latin typeface="Cambria Math" panose="02040503050406030204" pitchFamily="18" charset="0"/>
                              </a:rPr>
                              <m:t>𝑐</m:t>
                            </m:r>
                            <m:r>
                              <a:rPr lang="en-US" b="0" i="1" smtClean="0">
                                <a:latin typeface="Cambria Math" panose="02040503050406030204" pitchFamily="18" charset="0"/>
                              </a:rPr>
                              <m:t>&gt;0</m:t>
                            </m:r>
                          </m:e>
                        </m:d>
                      </m:e>
                    </m:func>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0</m:t>
                            </m:r>
                          </m:sub>
                        </m:sSub>
                      </m:sup>
                    </m:sSup>
                  </m:oMath>
                </a14:m>
                <a:endParaRPr lang="en-IT" dirty="0"/>
              </a:p>
            </p:txBody>
          </p:sp>
        </mc:Choice>
        <mc:Fallback>
          <p:sp>
            <p:nvSpPr>
              <p:cNvPr id="3" name="Content Placeholder 2">
                <a:extLst>
                  <a:ext uri="{FF2B5EF4-FFF2-40B4-BE49-F238E27FC236}">
                    <a16:creationId xmlns:a16="http://schemas.microsoft.com/office/drawing/2014/main" id="{767A4F9B-27F6-63B8-9952-B3D36F0AD4FA}"/>
                  </a:ext>
                </a:extLst>
              </p:cNvPr>
              <p:cNvSpPr>
                <a:spLocks noGrp="1" noRot="1" noChangeAspect="1" noMove="1" noResize="1" noEditPoints="1" noAdjustHandles="1" noChangeArrowheads="1" noChangeShapeType="1" noTextEdit="1"/>
              </p:cNvSpPr>
              <p:nvPr>
                <p:ph idx="1"/>
              </p:nvPr>
            </p:nvSpPr>
            <p:spPr>
              <a:xfrm>
                <a:off x="189270" y="1082040"/>
                <a:ext cx="6786716" cy="5775960"/>
              </a:xfrm>
              <a:blipFill>
                <a:blip r:embed="rId3"/>
                <a:stretch>
                  <a:fillRect l="-1493" t="-15824" r="-746" b="-2857"/>
                </a:stretch>
              </a:blipFill>
            </p:spPr>
            <p:txBody>
              <a:bodyPr/>
              <a:lstStyle/>
              <a:p>
                <a:r>
                  <a:rPr lang="en-IT">
                    <a:noFill/>
                  </a:rPr>
                  <a:t> </a:t>
                </a:r>
              </a:p>
            </p:txBody>
          </p:sp>
        </mc:Fallback>
      </mc:AlternateContent>
      <p:pic>
        <p:nvPicPr>
          <p:cNvPr id="5" name="Picture 4" descr="A close-up of a black and white image&#10;&#10;Description automatically generated">
            <a:extLst>
              <a:ext uri="{FF2B5EF4-FFF2-40B4-BE49-F238E27FC236}">
                <a16:creationId xmlns:a16="http://schemas.microsoft.com/office/drawing/2014/main" id="{9141EF5A-CA99-467A-B359-C140ED6BAC66}"/>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871520" y="383458"/>
            <a:ext cx="4913071" cy="2545326"/>
          </a:xfrm>
          <a:prstGeom prst="rect">
            <a:avLst/>
          </a:prstGeom>
        </p:spPr>
      </p:pic>
      <p:pic>
        <p:nvPicPr>
          <p:cNvPr id="7" name="Picture 6" descr="A diagram of a path&#10;&#10;Description automatically generated with medium confidence">
            <a:extLst>
              <a:ext uri="{FF2B5EF4-FFF2-40B4-BE49-F238E27FC236}">
                <a16:creationId xmlns:a16="http://schemas.microsoft.com/office/drawing/2014/main" id="{9DCA20DC-4A14-0B31-C50E-0636E54FABD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460717" y="3138860"/>
            <a:ext cx="4257882" cy="3536505"/>
          </a:xfrm>
          <a:prstGeom prst="rect">
            <a:avLst/>
          </a:prstGeom>
        </p:spPr>
      </p:pic>
    </p:spTree>
    <p:extLst>
      <p:ext uri="{BB962C8B-B14F-4D97-AF65-F5344CB8AC3E}">
        <p14:creationId xmlns:p14="http://schemas.microsoft.com/office/powerpoint/2010/main" val="3914353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3BC7E-71EA-FF7E-DFE3-C89008940A8C}"/>
              </a:ext>
            </a:extLst>
          </p:cNvPr>
          <p:cNvSpPr>
            <a:spLocks noGrp="1"/>
          </p:cNvSpPr>
          <p:nvPr>
            <p:ph type="title"/>
          </p:nvPr>
        </p:nvSpPr>
        <p:spPr/>
        <p:txBody>
          <a:bodyPr>
            <a:normAutofit/>
          </a:bodyPr>
          <a:lstStyle/>
          <a:p>
            <a:r>
              <a:rPr lang="en-IT" sz="3600" dirty="0"/>
              <a:t>Olfactory search</a:t>
            </a:r>
          </a:p>
        </p:txBody>
      </p:sp>
      <p:pic>
        <p:nvPicPr>
          <p:cNvPr id="10" name="Content Placeholder 9" descr="A screenshot of a computer screen&#10;&#10;Description automatically generated">
            <a:extLst>
              <a:ext uri="{FF2B5EF4-FFF2-40B4-BE49-F238E27FC236}">
                <a16:creationId xmlns:a16="http://schemas.microsoft.com/office/drawing/2014/main" id="{324B85B7-0B12-E832-AFC6-99EDEE9AE013}"/>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5717336" y="502920"/>
            <a:ext cx="5787887" cy="5704523"/>
          </a:xfr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7D93B33C-1B9A-1054-533A-505F8A2882E7}"/>
                  </a:ext>
                </a:extLst>
              </p:cNvPr>
              <p:cNvSpPr txBox="1"/>
              <p:nvPr/>
            </p:nvSpPr>
            <p:spPr>
              <a:xfrm>
                <a:off x="838200" y="1493520"/>
                <a:ext cx="4876800" cy="4893647"/>
              </a:xfrm>
              <a:prstGeom prst="rect">
                <a:avLst/>
              </a:prstGeom>
              <a:noFill/>
            </p:spPr>
            <p:txBody>
              <a:bodyPr wrap="square" rtlCol="0">
                <a:spAutoFit/>
              </a:bodyPr>
              <a:lstStyle/>
              <a:p>
                <a:pPr marL="285750" indent="-285750">
                  <a:buFont typeface="Arial" panose="020B0604020202020204" pitchFamily="34" charset="0"/>
                  <a:buChar char="•"/>
                </a:pPr>
                <a:r>
                  <a:rPr lang="en-IT" sz="2400" dirty="0"/>
                  <a:t>Unseen, fixed point source emits a passive scalar continuously</a:t>
                </a:r>
              </a:p>
              <a:p>
                <a:pPr marL="285750" indent="-285750">
                  <a:buFont typeface="Arial" panose="020B0604020202020204" pitchFamily="34" charset="0"/>
                  <a:buChar char="•"/>
                </a:pPr>
                <a:r>
                  <a:rPr lang="en-IT" sz="2400" dirty="0"/>
                  <a:t>At each time step, agent “sniffs,” detects odor if </a:t>
                </a:r>
                <a14:m>
                  <m:oMath xmlns:m="http://schemas.openxmlformats.org/officeDocument/2006/math">
                    <m:r>
                      <a:rPr lang="en-US" sz="2400" b="0" i="1" smtClean="0">
                        <a:latin typeface="Cambria Math" panose="02040503050406030204" pitchFamily="18" charset="0"/>
                      </a:rPr>
                      <m:t>𝑐</m:t>
                    </m:r>
                    <m:r>
                      <a:rPr lang="en-US" sz="2400" b="0" i="1" smtClean="0">
                        <a:latin typeface="Cambria Math" panose="02040503050406030204" pitchFamily="18" charset="0"/>
                      </a:rPr>
                      <m:t>&gt;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𝑐</m:t>
                        </m:r>
                      </m:e>
                      <m:sub>
                        <m:r>
                          <m:rPr>
                            <m:sty m:val="p"/>
                          </m:rPr>
                          <a:rPr lang="en-US" sz="2400" b="0" i="0" smtClean="0">
                            <a:latin typeface="Cambria Math" panose="02040503050406030204" pitchFamily="18" charset="0"/>
                          </a:rPr>
                          <m:t>thr</m:t>
                        </m:r>
                      </m:sub>
                    </m:sSub>
                    <m:r>
                      <a:rPr lang="en-US" sz="2400" b="0" i="1" smtClean="0">
                        <a:latin typeface="Cambria Math" panose="02040503050406030204" pitchFamily="18" charset="0"/>
                      </a:rPr>
                      <m:t>.</m:t>
                    </m:r>
                  </m:oMath>
                </a14:m>
                <a:endParaRPr lang="en-IT" sz="2400" dirty="0"/>
              </a:p>
              <a:p>
                <a:pPr marL="285750" indent="-285750">
                  <a:buFont typeface="Arial" panose="020B0604020202020204" pitchFamily="34" charset="0"/>
                  <a:buChar char="•"/>
                </a:pPr>
                <a:r>
                  <a:rPr lang="en-IT" sz="2400" dirty="0"/>
                  <a:t>Agent moves at constant speed. Strong swimmer/flyer (not advected by flow)</a:t>
                </a:r>
              </a:p>
              <a:p>
                <a:pPr marL="285750" indent="-285750">
                  <a:buFont typeface="Arial" panose="020B0604020202020204" pitchFamily="34" charset="0"/>
                  <a:buChar char="•"/>
                </a:pPr>
                <a:r>
                  <a:rPr lang="en-IT" sz="2400" b="1" dirty="0"/>
                  <a:t>How to use observations to choose trajectory s.t. expect time of arrival is minimum?</a:t>
                </a:r>
              </a:p>
              <a:p>
                <a:pPr marL="285750" indent="-285750">
                  <a:buFont typeface="Arial" panose="020B0604020202020204" pitchFamily="34" charset="0"/>
                  <a:buChar char="•"/>
                </a:pPr>
                <a:r>
                  <a:rPr lang="en-IT" sz="2400" dirty="0"/>
                  <a:t>Important behavior for many animals (flying insects, plankton, etc.)</a:t>
                </a:r>
              </a:p>
            </p:txBody>
          </p:sp>
        </mc:Choice>
        <mc:Fallback xmlns="">
          <p:sp>
            <p:nvSpPr>
              <p:cNvPr id="11" name="TextBox 10">
                <a:extLst>
                  <a:ext uri="{FF2B5EF4-FFF2-40B4-BE49-F238E27FC236}">
                    <a16:creationId xmlns:a16="http://schemas.microsoft.com/office/drawing/2014/main" id="{7D93B33C-1B9A-1054-533A-505F8A2882E7}"/>
                  </a:ext>
                </a:extLst>
              </p:cNvPr>
              <p:cNvSpPr txBox="1">
                <a:spLocks noRot="1" noChangeAspect="1" noMove="1" noResize="1" noEditPoints="1" noAdjustHandles="1" noChangeArrowheads="1" noChangeShapeType="1" noTextEdit="1"/>
              </p:cNvSpPr>
              <p:nvPr/>
            </p:nvSpPr>
            <p:spPr>
              <a:xfrm>
                <a:off x="838200" y="1493520"/>
                <a:ext cx="4876800" cy="4893647"/>
              </a:xfrm>
              <a:prstGeom prst="rect">
                <a:avLst/>
              </a:prstGeom>
              <a:blipFill>
                <a:blip r:embed="rId3"/>
                <a:stretch>
                  <a:fillRect l="-1818" t="-1034" r="-1039" b="-1809"/>
                </a:stretch>
              </a:blipFill>
            </p:spPr>
            <p:txBody>
              <a:bodyPr/>
              <a:lstStyle/>
              <a:p>
                <a:r>
                  <a:rPr lang="en-IT">
                    <a:noFill/>
                  </a:rPr>
                  <a:t> </a:t>
                </a:r>
              </a:p>
            </p:txBody>
          </p:sp>
        </mc:Fallback>
      </mc:AlternateContent>
    </p:spTree>
    <p:extLst>
      <p:ext uri="{BB962C8B-B14F-4D97-AF65-F5344CB8AC3E}">
        <p14:creationId xmlns:p14="http://schemas.microsoft.com/office/powerpoint/2010/main" val="579975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E53C3-93F4-2755-C703-B1DFCDC89D31}"/>
              </a:ext>
            </a:extLst>
          </p:cNvPr>
          <p:cNvSpPr>
            <a:spLocks noGrp="1"/>
          </p:cNvSpPr>
          <p:nvPr>
            <p:ph type="title"/>
          </p:nvPr>
        </p:nvSpPr>
        <p:spPr/>
        <p:txBody>
          <a:bodyPr>
            <a:normAutofit/>
          </a:bodyPr>
          <a:lstStyle/>
          <a:p>
            <a:r>
              <a:rPr lang="en-IT" sz="3600" dirty="0"/>
              <a:t>Olfactory search is hard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ABD3C62-A83F-E231-02F8-B4BAA559ED63}"/>
                  </a:ext>
                </a:extLst>
              </p:cNvPr>
              <p:cNvSpPr>
                <a:spLocks noGrp="1"/>
              </p:cNvSpPr>
              <p:nvPr>
                <p:ph idx="1"/>
              </p:nvPr>
            </p:nvSpPr>
            <p:spPr>
              <a:xfrm>
                <a:off x="838200" y="1551304"/>
                <a:ext cx="6659880" cy="4788535"/>
              </a:xfrm>
            </p:spPr>
            <p:txBody>
              <a:bodyPr>
                <a:normAutofit lnSpcReduction="10000"/>
              </a:bodyPr>
              <a:lstStyle/>
              <a:p>
                <a:r>
                  <a:rPr lang="en-IT" dirty="0"/>
                  <a:t>Observation signal is highly </a:t>
                </a:r>
                <a:r>
                  <a:rPr lang="en-IT" b="1" dirty="0"/>
                  <a:t>intermittent</a:t>
                </a:r>
                <a:r>
                  <a:rPr lang="en-IT" dirty="0"/>
                  <a:t>. We have already seen e.g. that </a:t>
                </a:r>
                <a14:m>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=0</m:t>
                    </m:r>
                  </m:oMath>
                </a14:m>
                <a:r>
                  <a:rPr lang="en-IT" b="1" dirty="0"/>
                  <a:t> </a:t>
                </a:r>
                <a:r>
                  <a:rPr lang="en-IT" dirty="0"/>
                  <a:t>with finite probability</a:t>
                </a:r>
              </a:p>
              <a:p>
                <a:r>
                  <a:rPr lang="en-IT" dirty="0"/>
                  <a:t>As a result, local concentration gradients frequently do not exist instantaneously. If they do, they may point in “wrong” direction</a:t>
                </a:r>
              </a:p>
              <a:p>
                <a:r>
                  <a:rPr lang="en-IT" dirty="0"/>
                  <a:t>Odor encounters are </a:t>
                </a:r>
                <a:r>
                  <a:rPr lang="en-IT" b="1" dirty="0"/>
                  <a:t>random</a:t>
                </a:r>
                <a:r>
                  <a:rPr lang="en-IT" dirty="0"/>
                  <a:t>, and </a:t>
                </a:r>
                <a:r>
                  <a:rPr lang="en-IT" b="1" dirty="0"/>
                  <a:t>rare</a:t>
                </a:r>
                <a:r>
                  <a:rPr lang="en-IT" dirty="0"/>
                  <a:t> when far from source</a:t>
                </a:r>
              </a:p>
              <a:p>
                <a:r>
                  <a:rPr lang="en-IT" dirty="0"/>
                  <a:t>Thus the observation sequence supplies only </a:t>
                </a:r>
                <a:r>
                  <a:rPr lang="en-IT" b="1" dirty="0"/>
                  <a:t>limited, imperfect information about the source</a:t>
                </a:r>
              </a:p>
            </p:txBody>
          </p:sp>
        </mc:Choice>
        <mc:Fallback xmlns="">
          <p:sp>
            <p:nvSpPr>
              <p:cNvPr id="3" name="Content Placeholder 2">
                <a:extLst>
                  <a:ext uri="{FF2B5EF4-FFF2-40B4-BE49-F238E27FC236}">
                    <a16:creationId xmlns:a16="http://schemas.microsoft.com/office/drawing/2014/main" id="{6ABD3C62-A83F-E231-02F8-B4BAA559ED63}"/>
                  </a:ext>
                </a:extLst>
              </p:cNvPr>
              <p:cNvSpPr>
                <a:spLocks noGrp="1" noRot="1" noChangeAspect="1" noMove="1" noResize="1" noEditPoints="1" noAdjustHandles="1" noChangeArrowheads="1" noChangeShapeType="1" noTextEdit="1"/>
              </p:cNvSpPr>
              <p:nvPr>
                <p:ph idx="1"/>
              </p:nvPr>
            </p:nvSpPr>
            <p:spPr>
              <a:xfrm>
                <a:off x="838200" y="1551304"/>
                <a:ext cx="6659880" cy="4788535"/>
              </a:xfrm>
              <a:blipFill>
                <a:blip r:embed="rId2"/>
                <a:stretch>
                  <a:fillRect l="-1714" t="-2902" r="-1714"/>
                </a:stretch>
              </a:blipFill>
            </p:spPr>
            <p:txBody>
              <a:bodyPr/>
              <a:lstStyle/>
              <a:p>
                <a:r>
                  <a:rPr lang="en-IT">
                    <a:noFill/>
                  </a:rPr>
                  <a:t> </a:t>
                </a:r>
              </a:p>
            </p:txBody>
          </p:sp>
        </mc:Fallback>
      </mc:AlternateContent>
      <p:pic>
        <p:nvPicPr>
          <p:cNvPr id="5" name="Picture 4" descr="A graph of a graph showing a number of different times&#10;&#10;Description automatically generated with medium confidence">
            <a:extLst>
              <a:ext uri="{FF2B5EF4-FFF2-40B4-BE49-F238E27FC236}">
                <a16:creationId xmlns:a16="http://schemas.microsoft.com/office/drawing/2014/main" id="{B3EB5AFB-95AF-95B4-B106-9E4CB6CAF0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96554" y="1112519"/>
            <a:ext cx="4695446" cy="3611881"/>
          </a:xfrm>
          <a:prstGeom prst="rect">
            <a:avLst/>
          </a:prstGeom>
        </p:spPr>
      </p:pic>
      <p:sp>
        <p:nvSpPr>
          <p:cNvPr id="6" name="TextBox 5">
            <a:extLst>
              <a:ext uri="{FF2B5EF4-FFF2-40B4-BE49-F238E27FC236}">
                <a16:creationId xmlns:a16="http://schemas.microsoft.com/office/drawing/2014/main" id="{76754F85-78B7-5C2B-2AD9-705064FB84F1}"/>
              </a:ext>
            </a:extLst>
          </p:cNvPr>
          <p:cNvSpPr txBox="1"/>
          <p:nvPr/>
        </p:nvSpPr>
        <p:spPr>
          <a:xfrm>
            <a:off x="8061960" y="4907280"/>
            <a:ext cx="3489960" cy="923330"/>
          </a:xfrm>
          <a:prstGeom prst="rect">
            <a:avLst/>
          </a:prstGeom>
          <a:noFill/>
        </p:spPr>
        <p:txBody>
          <a:bodyPr wrap="square" rtlCol="0">
            <a:spAutoFit/>
          </a:bodyPr>
          <a:lstStyle/>
          <a:p>
            <a:r>
              <a:rPr lang="en-GB" dirty="0"/>
              <a:t>C</a:t>
            </a:r>
            <a:r>
              <a:rPr lang="en-IT" dirty="0"/>
              <a:t>oncentration time series at fixed point 50 m downwind of propylene source (Yee et al 1994)</a:t>
            </a:r>
          </a:p>
        </p:txBody>
      </p:sp>
    </p:spTree>
    <p:extLst>
      <p:ext uri="{BB962C8B-B14F-4D97-AF65-F5344CB8AC3E}">
        <p14:creationId xmlns:p14="http://schemas.microsoft.com/office/powerpoint/2010/main" val="342764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B5F7E-BDD6-362B-DCC7-D42E11B41636}"/>
              </a:ext>
            </a:extLst>
          </p:cNvPr>
          <p:cNvSpPr>
            <a:spLocks noGrp="1"/>
          </p:cNvSpPr>
          <p:nvPr>
            <p:ph type="title"/>
          </p:nvPr>
        </p:nvSpPr>
        <p:spPr/>
        <p:txBody>
          <a:bodyPr/>
          <a:lstStyle/>
          <a:p>
            <a:r>
              <a:rPr lang="en-IT" dirty="0"/>
              <a:t>Summary of Lecture 1</a:t>
            </a:r>
          </a:p>
        </p:txBody>
      </p:sp>
      <p:sp>
        <p:nvSpPr>
          <p:cNvPr id="3" name="Content Placeholder 2">
            <a:extLst>
              <a:ext uri="{FF2B5EF4-FFF2-40B4-BE49-F238E27FC236}">
                <a16:creationId xmlns:a16="http://schemas.microsoft.com/office/drawing/2014/main" id="{A2226178-65B0-813C-B2FB-3693643BE7F4}"/>
              </a:ext>
            </a:extLst>
          </p:cNvPr>
          <p:cNvSpPr>
            <a:spLocks noGrp="1"/>
          </p:cNvSpPr>
          <p:nvPr>
            <p:ph idx="1"/>
          </p:nvPr>
        </p:nvSpPr>
        <p:spPr/>
        <p:txBody>
          <a:bodyPr/>
          <a:lstStyle/>
          <a:p>
            <a:r>
              <a:rPr lang="en-IT" dirty="0"/>
              <a:t>We have introduced two problems (microswimmers, olfactory search) in Lagrangian turbulence</a:t>
            </a:r>
          </a:p>
          <a:p>
            <a:r>
              <a:rPr lang="en-IT" dirty="0"/>
              <a:t>We have discussed the physics of why these problems are difficult (e.g. intermittency and Lagrangian chaos)</a:t>
            </a:r>
          </a:p>
          <a:p>
            <a:r>
              <a:rPr lang="en-IT" dirty="0"/>
              <a:t>Soon we will formalize both problems as “Markov decision processes” as a first step towards solving them.</a:t>
            </a:r>
          </a:p>
          <a:p>
            <a:r>
              <a:rPr lang="en-IT" dirty="0"/>
              <a:t>But first: a brief introduction to optimal control theory, and why it is not the ideal choice for these problems</a:t>
            </a:r>
          </a:p>
          <a:p>
            <a:pPr marL="0" indent="0">
              <a:buNone/>
            </a:pPr>
            <a:endParaRPr lang="en-IT" dirty="0"/>
          </a:p>
        </p:txBody>
      </p:sp>
      <p:sp>
        <p:nvSpPr>
          <p:cNvPr id="4" name="TextBox 3">
            <a:extLst>
              <a:ext uri="{FF2B5EF4-FFF2-40B4-BE49-F238E27FC236}">
                <a16:creationId xmlns:a16="http://schemas.microsoft.com/office/drawing/2014/main" id="{D8CDD8EE-30B5-D309-58DF-DD76093D07CC}"/>
              </a:ext>
            </a:extLst>
          </p:cNvPr>
          <p:cNvSpPr txBox="1"/>
          <p:nvPr/>
        </p:nvSpPr>
        <p:spPr>
          <a:xfrm>
            <a:off x="4495800" y="5486400"/>
            <a:ext cx="4206240" cy="707886"/>
          </a:xfrm>
          <a:prstGeom prst="rect">
            <a:avLst/>
          </a:prstGeom>
          <a:noFill/>
        </p:spPr>
        <p:txBody>
          <a:bodyPr wrap="square" rtlCol="0">
            <a:spAutoFit/>
          </a:bodyPr>
          <a:lstStyle/>
          <a:p>
            <a:r>
              <a:rPr lang="en-IT" sz="4000" dirty="0"/>
              <a:t>Questions?</a:t>
            </a:r>
          </a:p>
        </p:txBody>
      </p:sp>
    </p:spTree>
    <p:extLst>
      <p:ext uri="{BB962C8B-B14F-4D97-AF65-F5344CB8AC3E}">
        <p14:creationId xmlns:p14="http://schemas.microsoft.com/office/powerpoint/2010/main" val="1670090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86EB-ABB3-AA60-810A-9A82089FF789}"/>
              </a:ext>
            </a:extLst>
          </p:cNvPr>
          <p:cNvSpPr>
            <a:spLocks noGrp="1"/>
          </p:cNvSpPr>
          <p:nvPr>
            <p:ph type="title"/>
          </p:nvPr>
        </p:nvSpPr>
        <p:spPr/>
        <p:txBody>
          <a:bodyPr/>
          <a:lstStyle/>
          <a:p>
            <a:r>
              <a:rPr lang="en-IT"/>
              <a:t>Short course outline</a:t>
            </a:r>
            <a:endParaRPr lang="en-IT" dirty="0"/>
          </a:p>
        </p:txBody>
      </p:sp>
      <p:sp>
        <p:nvSpPr>
          <p:cNvPr id="3" name="Content Placeholder 2">
            <a:extLst>
              <a:ext uri="{FF2B5EF4-FFF2-40B4-BE49-F238E27FC236}">
                <a16:creationId xmlns:a16="http://schemas.microsoft.com/office/drawing/2014/main" id="{6D961115-56D3-3BEC-DBE9-BBA21844A438}"/>
              </a:ext>
            </a:extLst>
          </p:cNvPr>
          <p:cNvSpPr>
            <a:spLocks noGrp="1"/>
          </p:cNvSpPr>
          <p:nvPr>
            <p:ph idx="1"/>
          </p:nvPr>
        </p:nvSpPr>
        <p:spPr/>
        <p:txBody>
          <a:bodyPr/>
          <a:lstStyle/>
          <a:p>
            <a:r>
              <a:rPr lang="en-IT" dirty="0"/>
              <a:t>Introduce basics of Lagrangian turbulence phenomenology</a:t>
            </a:r>
          </a:p>
          <a:p>
            <a:r>
              <a:rPr lang="en-IT" dirty="0"/>
              <a:t>Introduce two optimization problems in Lagrangian turbulence: active microswimmers and olfactory search</a:t>
            </a:r>
          </a:p>
          <a:p>
            <a:r>
              <a:rPr lang="en-IT" dirty="0"/>
              <a:t>Formulate problems as Markov Decision Processes</a:t>
            </a:r>
          </a:p>
          <a:p>
            <a:r>
              <a:rPr lang="en-IT" dirty="0"/>
              <a:t>Discuss solution of problems using various approaches: optimal control theory, dynamic programming, reinforcement learning</a:t>
            </a:r>
          </a:p>
          <a:p>
            <a:r>
              <a:rPr lang="en-IT" dirty="0"/>
              <a:t>Hands-on: build heuristic policies for olfactory search</a:t>
            </a:r>
          </a:p>
        </p:txBody>
      </p:sp>
    </p:spTree>
    <p:extLst>
      <p:ext uri="{BB962C8B-B14F-4D97-AF65-F5344CB8AC3E}">
        <p14:creationId xmlns:p14="http://schemas.microsoft.com/office/powerpoint/2010/main" val="2420307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12622-66F9-8874-32F4-D9DF2FB4789F}"/>
              </a:ext>
            </a:extLst>
          </p:cNvPr>
          <p:cNvSpPr>
            <a:spLocks noGrp="1"/>
          </p:cNvSpPr>
          <p:nvPr>
            <p:ph type="title"/>
          </p:nvPr>
        </p:nvSpPr>
        <p:spPr/>
        <p:txBody>
          <a:bodyPr>
            <a:normAutofit/>
          </a:bodyPr>
          <a:lstStyle/>
          <a:p>
            <a:r>
              <a:rPr lang="en-IT" sz="2800" dirty="0"/>
              <a:t>What is Lagrangian turbulence?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FD7A253-EDCC-4A69-0E92-5D3721AFFF4E}"/>
                  </a:ext>
                </a:extLst>
              </p:cNvPr>
              <p:cNvSpPr>
                <a:spLocks noGrp="1"/>
              </p:cNvSpPr>
              <p:nvPr>
                <p:ph idx="1"/>
              </p:nvPr>
            </p:nvSpPr>
            <p:spPr>
              <a:xfrm>
                <a:off x="838200" y="1479937"/>
                <a:ext cx="5241324" cy="4351338"/>
              </a:xfrm>
            </p:spPr>
            <p:txBody>
              <a:bodyPr/>
              <a:lstStyle/>
              <a:p>
                <a:pPr marL="0" indent="0" algn="ctr">
                  <a:buNone/>
                </a:pPr>
                <a:r>
                  <a:rPr lang="en-IT" sz="2000" dirty="0"/>
                  <a:t>Eulerian description</a:t>
                </a:r>
              </a:p>
              <a:p>
                <a:r>
                  <a:rPr lang="en-IT" sz="2000" dirty="0"/>
                  <a:t>Study </a:t>
                </a:r>
                <a:r>
                  <a:rPr lang="en-IT" sz="2000" b="1" dirty="0"/>
                  <a:t>fields</a:t>
                </a:r>
                <a:r>
                  <a:rPr lang="en-IT" sz="2000" dirty="0"/>
                  <a:t> specified as functions of positions and time, e.g. </a:t>
                </a:r>
                <a14:m>
                  <m:oMath xmlns:m="http://schemas.openxmlformats.org/officeDocument/2006/math">
                    <m:sSub>
                      <m:sSubPr>
                        <m:ctrlPr>
                          <a:rPr lang="en-US" sz="2000" b="1"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d>
                      <m:dPr>
                        <m:ctrlPr>
                          <a:rPr lang="en-US" sz="2000" b="0" i="1" smtClean="0">
                            <a:latin typeface="Cambria Math" panose="02040503050406030204" pitchFamily="18" charset="0"/>
                          </a:rPr>
                        </m:ctrlPr>
                      </m:dPr>
                      <m:e>
                        <m:r>
                          <a:rPr lang="en-US" sz="2000" b="1" i="0" smtClean="0">
                            <a:latin typeface="Cambria Math" panose="02040503050406030204" pitchFamily="18" charset="0"/>
                          </a:rPr>
                          <m:t>𝐱</m:t>
                        </m:r>
                        <m:r>
                          <a:rPr lang="en-US" sz="2000" b="0" i="0" smtClean="0">
                            <a:latin typeface="Cambria Math" panose="02040503050406030204" pitchFamily="18" charset="0"/>
                          </a:rPr>
                          <m:t>,</m:t>
                        </m:r>
                        <m:r>
                          <a:rPr lang="en-US" sz="2000" b="0" i="1" smtClean="0">
                            <a:latin typeface="Cambria Math" panose="02040503050406030204" pitchFamily="18" charset="0"/>
                          </a:rPr>
                          <m:t>𝑡</m:t>
                        </m:r>
                      </m:e>
                    </m:d>
                    <m:r>
                      <a:rPr lang="en-US" sz="2000" b="0" i="0" smtClean="0">
                        <a:latin typeface="Cambria Math" panose="02040503050406030204" pitchFamily="18" charset="0"/>
                      </a:rPr>
                      <m:t>, </m:t>
                    </m:r>
                    <m:r>
                      <a:rPr lang="en-US" sz="2000" b="0" i="1" smtClean="0">
                        <a:latin typeface="Cambria Math" panose="02040503050406030204" pitchFamily="18" charset="0"/>
                      </a:rPr>
                      <m:t>𝑐</m:t>
                    </m:r>
                    <m:r>
                      <a:rPr lang="en-US" sz="2000" b="0" i="1" smtClean="0">
                        <a:latin typeface="Cambria Math" panose="02040503050406030204" pitchFamily="18" charset="0"/>
                      </a:rPr>
                      <m:t>(</m:t>
                    </m:r>
                    <m:r>
                      <a:rPr lang="en-US" sz="2000" b="1" i="0" smtClean="0">
                        <a:latin typeface="Cambria Math" panose="02040503050406030204" pitchFamily="18" charset="0"/>
                      </a:rPr>
                      <m:t>𝐱</m:t>
                    </m:r>
                    <m:r>
                      <a:rPr lang="en-US" sz="2000" b="0" i="0" smtClean="0">
                        <a:latin typeface="Cambria Math" panose="02040503050406030204" pitchFamily="18" charset="0"/>
                      </a:rPr>
                      <m:t>,</m:t>
                    </m:r>
                    <m:r>
                      <a:rPr lang="en-US" sz="2000" b="0" i="1" smtClean="0">
                        <a:latin typeface="Cambria Math" panose="02040503050406030204" pitchFamily="18" charset="0"/>
                      </a:rPr>
                      <m:t>𝑡</m:t>
                    </m:r>
                    <m:r>
                      <a:rPr lang="en-US" sz="2000" b="0" i="1" smtClean="0">
                        <a:latin typeface="Cambria Math" panose="02040503050406030204" pitchFamily="18" charset="0"/>
                      </a:rPr>
                      <m:t>)</m:t>
                    </m:r>
                  </m:oMath>
                </a14:m>
                <a:endParaRPr lang="en-IT" sz="2000" b="1" dirty="0"/>
              </a:p>
              <a:p>
                <a:r>
                  <a:rPr lang="en-IT" sz="2000" dirty="0"/>
                  <a:t>Fields are solutions of PDEs:</a:t>
                </a:r>
              </a:p>
              <a:p>
                <a:pPr marL="0" indent="0">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m:t>
                          </m:r>
                        </m:e>
                        <m:sub>
                          <m:r>
                            <a:rPr lang="en-US" sz="2000" b="0" i="1" smtClean="0">
                              <a:latin typeface="Cambria Math" panose="02040503050406030204" pitchFamily="18" charset="0"/>
                            </a:rPr>
                            <m:t>𝑡</m:t>
                          </m:r>
                        </m:sub>
                      </m:sSub>
                      <m:sSub>
                        <m:sSubPr>
                          <m:ctrlPr>
                            <a:rPr lang="en-US" sz="2000" b="1"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d>
                            <m:dPr>
                              <m:ctrlPr>
                                <a:rPr lang="en-US" sz="2000" b="0" i="1" smtClean="0">
                                  <a:latin typeface="Cambria Math" panose="02040503050406030204" pitchFamily="18" charset="0"/>
                                </a:rPr>
                              </m:ctrlPr>
                            </m:dPr>
                            <m:e>
                              <m:sSub>
                                <m:sSubPr>
                                  <m:ctrlPr>
                                    <a:rPr lang="en-US" sz="2000" b="1"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m:t>
                              </m:r>
                              <m:r>
                                <m:rPr>
                                  <m:sty m:val="p"/>
                                </m:rPr>
                                <a:rPr lang="en-US" sz="2000" b="0" i="0" smtClean="0">
                                  <a:latin typeface="Cambria Math" panose="02040503050406030204" pitchFamily="18" charset="0"/>
                                </a:rPr>
                                <m:t>∇</m:t>
                              </m:r>
                            </m:e>
                          </m:d>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m:t>
                      </m:r>
                      <m:r>
                        <a:rPr lang="en-US" sz="2000" b="0" i="0" smtClean="0">
                          <a:latin typeface="Cambria Math" panose="02040503050406030204" pitchFamily="18" charset="0"/>
                        </a:rPr>
                        <m:t>−</m:t>
                      </m:r>
                      <m:r>
                        <m:rPr>
                          <m:sty m:val="p"/>
                        </m:rPr>
                        <a:rPr lang="en-US" sz="2000" b="0" i="0" smtClean="0">
                          <a:latin typeface="Cambria Math" panose="02040503050406030204" pitchFamily="18" charset="0"/>
                        </a:rPr>
                        <m:t>∇</m:t>
                      </m:r>
                      <m:r>
                        <a:rPr lang="en-US" sz="2000" b="0" i="1" smtClean="0">
                          <a:latin typeface="Cambria Math" panose="02040503050406030204" pitchFamily="18" charset="0"/>
                        </a:rPr>
                        <m:t>𝑝</m:t>
                      </m:r>
                      <m:r>
                        <a:rPr lang="en-US" sz="2000" b="0" i="1" smtClean="0">
                          <a:latin typeface="Cambria Math" panose="02040503050406030204" pitchFamily="18" charset="0"/>
                        </a:rPr>
                        <m:t>+</m:t>
                      </m:r>
                      <m:r>
                        <a:rPr lang="en-US" sz="2000" b="0" i="1" smtClean="0">
                          <a:latin typeface="Cambria Math" panose="02040503050406030204" pitchFamily="18" charset="0"/>
                        </a:rPr>
                        <m:t>𝜈</m:t>
                      </m:r>
                      <m:sSup>
                        <m:sSupPr>
                          <m:ctrlPr>
                            <a:rPr lang="en-US" sz="2000" b="0" i="1" smtClean="0">
                              <a:latin typeface="Cambria Math" panose="02040503050406030204" pitchFamily="18" charset="0"/>
                            </a:rPr>
                          </m:ctrlPr>
                        </m:sSupPr>
                        <m:e>
                          <m:r>
                            <m:rPr>
                              <m:sty m:val="p"/>
                            </m:rPr>
                            <a:rPr lang="en-US" sz="2000" b="0" i="0" smtClean="0">
                              <a:latin typeface="Cambria Math" panose="02040503050406030204" pitchFamily="18" charset="0"/>
                            </a:rPr>
                            <m:t>∇</m:t>
                          </m:r>
                        </m:e>
                        <m:sup>
                          <m:r>
                            <a:rPr lang="en-US" sz="2000" b="0" i="1" smtClean="0">
                              <a:latin typeface="Cambria Math" panose="02040503050406030204" pitchFamily="18" charset="0"/>
                            </a:rPr>
                            <m:t>2</m:t>
                          </m:r>
                        </m:sup>
                      </m:sSup>
                      <m:sSub>
                        <m:sSubPr>
                          <m:ctrlPr>
                            <a:rPr lang="en-US" sz="2000" b="1"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m:t>
                      </m:r>
                      <m:r>
                        <a:rPr lang="en-US" sz="2000" b="0" i="1" smtClean="0">
                          <a:latin typeface="Cambria Math" panose="02040503050406030204" pitchFamily="18" charset="0"/>
                        </a:rPr>
                        <m:t>𝑓</m:t>
                      </m:r>
                      <m:r>
                        <a:rPr lang="en-US" sz="2000" b="0" i="1" smtClean="0">
                          <a:latin typeface="Cambria Math" panose="02040503050406030204" pitchFamily="18" charset="0"/>
                        </a:rPr>
                        <m:t>(</m:t>
                      </m:r>
                      <m:r>
                        <a:rPr lang="en-US" sz="2000" b="1" i="1" smtClean="0">
                          <a:latin typeface="Cambria Math" panose="02040503050406030204" pitchFamily="18" charset="0"/>
                        </a:rPr>
                        <m:t>𝒙</m:t>
                      </m:r>
                      <m:r>
                        <a:rPr lang="en-US" sz="2000" b="0" i="1" smtClean="0">
                          <a:latin typeface="Cambria Math" panose="02040503050406030204" pitchFamily="18" charset="0"/>
                        </a:rPr>
                        <m:t>,</m:t>
                      </m:r>
                      <m:r>
                        <a:rPr lang="en-US" sz="2000" b="0" i="1" smtClean="0">
                          <a:latin typeface="Cambria Math" panose="02040503050406030204" pitchFamily="18" charset="0"/>
                        </a:rPr>
                        <m:t>𝑡</m:t>
                      </m:r>
                      <m:r>
                        <a:rPr lang="en-US" sz="2000" b="0" i="1" smtClean="0">
                          <a:latin typeface="Cambria Math" panose="02040503050406030204" pitchFamily="18" charset="0"/>
                        </a:rPr>
                        <m:t>)</m:t>
                      </m:r>
                    </m:oMath>
                  </m:oMathPara>
                </a14:m>
                <a:endParaRPr lang="en-US" sz="2000" b="0" dirty="0"/>
              </a:p>
              <a:p>
                <a:pPr marL="0" indent="0">
                  <a:buNone/>
                </a:pPr>
                <a14:m>
                  <m:oMathPara xmlns:m="http://schemas.openxmlformats.org/officeDocument/2006/math">
                    <m:oMathParaPr>
                      <m:jc m:val="centerGroup"/>
                    </m:oMathParaPr>
                    <m:oMath xmlns:m="http://schemas.openxmlformats.org/officeDocument/2006/math">
                      <m:r>
                        <m:rPr>
                          <m:sty m:val="p"/>
                        </m:rPr>
                        <a:rPr lang="en-US" sz="2000" b="0" i="0" smtClean="0">
                          <a:latin typeface="Cambria Math" panose="02040503050406030204" pitchFamily="18" charset="0"/>
                        </a:rPr>
                        <m:t>∇</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=0</m:t>
                      </m:r>
                    </m:oMath>
                  </m:oMathPara>
                </a14:m>
                <a:endParaRPr lang="en-IT" sz="2000" dirty="0"/>
              </a:p>
              <a:p>
                <a:pPr marL="0" indent="0">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m:t>
                          </m:r>
                        </m:e>
                        <m:sub>
                          <m:r>
                            <a:rPr lang="en-US" sz="2000" b="0" i="1" smtClean="0">
                              <a:latin typeface="Cambria Math" panose="02040503050406030204" pitchFamily="18" charset="0"/>
                            </a:rPr>
                            <m:t>𝑡</m:t>
                          </m:r>
                        </m:sub>
                      </m:sSub>
                      <m:r>
                        <a:rPr lang="en-US" sz="2000" b="0" i="1" smtClean="0">
                          <a:latin typeface="Cambria Math" panose="02040503050406030204" pitchFamily="18" charset="0"/>
                        </a:rPr>
                        <m:t>𝑐</m:t>
                      </m:r>
                      <m:r>
                        <a:rPr lang="en-US" sz="2000" b="0" i="1" smtClean="0">
                          <a:latin typeface="Cambria Math" panose="02040503050406030204" pitchFamily="18" charset="0"/>
                        </a:rPr>
                        <m:t>+</m:t>
                      </m:r>
                      <m:r>
                        <m:rPr>
                          <m:sty m:val="p"/>
                        </m:rPr>
                        <a:rPr lang="en-US" sz="2000" b="0" i="0" smtClean="0">
                          <a:latin typeface="Cambria Math" panose="02040503050406030204" pitchFamily="18" charset="0"/>
                        </a:rPr>
                        <m:t>∇</m:t>
                      </m:r>
                      <m:r>
                        <a:rPr lang="en-US" sz="2000" b="0" i="1" smtClean="0">
                          <a:latin typeface="Cambria Math" panose="02040503050406030204" pitchFamily="18" charset="0"/>
                        </a:rPr>
                        <m:t>⋅</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𝑐</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e>
                      </m:d>
                      <m:r>
                        <a:rPr lang="en-US" sz="2000" b="0" i="1" smtClean="0">
                          <a:latin typeface="Cambria Math" panose="02040503050406030204" pitchFamily="18" charset="0"/>
                        </a:rPr>
                        <m:t>=</m:t>
                      </m:r>
                      <m:r>
                        <a:rPr lang="en-US" sz="2000" b="0" i="1" smtClean="0">
                          <a:latin typeface="Cambria Math" panose="02040503050406030204" pitchFamily="18" charset="0"/>
                        </a:rPr>
                        <m:t>𝜅</m:t>
                      </m:r>
                      <m:sSup>
                        <m:sSupPr>
                          <m:ctrlPr>
                            <a:rPr lang="en-US" sz="2000" b="0" i="1" smtClean="0">
                              <a:latin typeface="Cambria Math" panose="02040503050406030204" pitchFamily="18" charset="0"/>
                            </a:rPr>
                          </m:ctrlPr>
                        </m:sSupPr>
                        <m:e>
                          <m:r>
                            <m:rPr>
                              <m:sty m:val="p"/>
                            </m:rPr>
                            <a:rPr lang="en-US" sz="2000" b="0" i="0" smtClean="0">
                              <a:latin typeface="Cambria Math" panose="02040503050406030204" pitchFamily="18" charset="0"/>
                            </a:rPr>
                            <m:t>∇</m:t>
                          </m:r>
                        </m:e>
                        <m:sup>
                          <m:r>
                            <a:rPr lang="en-US" sz="2000" b="0" i="1" smtClean="0">
                              <a:latin typeface="Cambria Math" panose="02040503050406030204" pitchFamily="18" charset="0"/>
                            </a:rPr>
                            <m:t>2</m:t>
                          </m:r>
                        </m:sup>
                      </m:sSup>
                      <m:r>
                        <a:rPr lang="en-US" sz="2000" b="0" i="1" smtClean="0">
                          <a:latin typeface="Cambria Math" panose="02040503050406030204" pitchFamily="18" charset="0"/>
                        </a:rPr>
                        <m:t>𝑐</m:t>
                      </m:r>
                      <m:r>
                        <a:rPr lang="en-US" sz="2000" b="0" i="1" smtClean="0">
                          <a:latin typeface="Cambria Math" panose="02040503050406030204" pitchFamily="18" charset="0"/>
                        </a:rPr>
                        <m:t>+</m:t>
                      </m:r>
                      <m:r>
                        <a:rPr lang="en-US" sz="2000" b="0" i="1" smtClean="0">
                          <a:latin typeface="Cambria Math" panose="02040503050406030204" pitchFamily="18" charset="0"/>
                        </a:rPr>
                        <m:t>𝑆</m:t>
                      </m:r>
                      <m:r>
                        <a:rPr lang="en-US" sz="2000" b="0" i="1" smtClean="0">
                          <a:latin typeface="Cambria Math" panose="02040503050406030204" pitchFamily="18" charset="0"/>
                        </a:rPr>
                        <m:t>(</m:t>
                      </m:r>
                      <m:r>
                        <a:rPr lang="en-US" sz="2000" b="1" i="0" smtClean="0">
                          <a:latin typeface="Cambria Math" panose="02040503050406030204" pitchFamily="18" charset="0"/>
                        </a:rPr>
                        <m:t>𝐱</m:t>
                      </m:r>
                      <m:r>
                        <a:rPr lang="en-US" sz="2000" b="0" i="1" smtClean="0">
                          <a:latin typeface="Cambria Math" panose="02040503050406030204" pitchFamily="18" charset="0"/>
                        </a:rPr>
                        <m:t>,</m:t>
                      </m:r>
                      <m:r>
                        <a:rPr lang="en-US" sz="2000" b="0" i="1" smtClean="0">
                          <a:latin typeface="Cambria Math" panose="02040503050406030204" pitchFamily="18" charset="0"/>
                        </a:rPr>
                        <m:t>𝑡</m:t>
                      </m:r>
                      <m:r>
                        <a:rPr lang="en-US" sz="2000" b="0" i="1" smtClean="0">
                          <a:latin typeface="Cambria Math" panose="02040503050406030204" pitchFamily="18" charset="0"/>
                        </a:rPr>
                        <m:t>) </m:t>
                      </m:r>
                    </m:oMath>
                  </m:oMathPara>
                </a14:m>
                <a:endParaRPr lang="en-IT" sz="2000" dirty="0"/>
              </a:p>
              <a:p>
                <a:r>
                  <a:rPr lang="en-IT" sz="2000" dirty="0"/>
                  <a:t>“Laboratory frame” description</a:t>
                </a:r>
              </a:p>
              <a:p>
                <a:endParaRPr lang="en-IT" dirty="0"/>
              </a:p>
            </p:txBody>
          </p:sp>
        </mc:Choice>
        <mc:Fallback xmlns="">
          <p:sp>
            <p:nvSpPr>
              <p:cNvPr id="3" name="Content Placeholder 2">
                <a:extLst>
                  <a:ext uri="{FF2B5EF4-FFF2-40B4-BE49-F238E27FC236}">
                    <a16:creationId xmlns:a16="http://schemas.microsoft.com/office/drawing/2014/main" id="{4FD7A253-EDCC-4A69-0E92-5D3721AFFF4E}"/>
                  </a:ext>
                </a:extLst>
              </p:cNvPr>
              <p:cNvSpPr>
                <a:spLocks noGrp="1" noRot="1" noChangeAspect="1" noMove="1" noResize="1" noEditPoints="1" noAdjustHandles="1" noChangeArrowheads="1" noChangeShapeType="1" noTextEdit="1"/>
              </p:cNvSpPr>
              <p:nvPr>
                <p:ph idx="1"/>
              </p:nvPr>
            </p:nvSpPr>
            <p:spPr>
              <a:xfrm>
                <a:off x="838200" y="1479937"/>
                <a:ext cx="5241324" cy="4351338"/>
              </a:xfrm>
              <a:blipFill>
                <a:blip r:embed="rId2"/>
                <a:stretch>
                  <a:fillRect l="-1211" t="-1453"/>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6" name="Content Placeholder 2">
                <a:extLst>
                  <a:ext uri="{FF2B5EF4-FFF2-40B4-BE49-F238E27FC236}">
                    <a16:creationId xmlns:a16="http://schemas.microsoft.com/office/drawing/2014/main" id="{6A407035-693D-C684-350C-C9F624144AA6}"/>
                  </a:ext>
                </a:extLst>
              </p:cNvPr>
              <p:cNvSpPr txBox="1">
                <a:spLocks/>
              </p:cNvSpPr>
              <p:nvPr/>
            </p:nvSpPr>
            <p:spPr>
              <a:xfrm>
                <a:off x="6218728" y="1216281"/>
                <a:ext cx="524132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IT" sz="2000" dirty="0"/>
                  <a:t>Lagrangian description</a:t>
                </a:r>
              </a:p>
              <a:p>
                <a:r>
                  <a:rPr lang="en-US" sz="2000" dirty="0"/>
                  <a:t>Study properties of infinitesimal </a:t>
                </a:r>
                <a:r>
                  <a:rPr lang="en-US" sz="2000" b="1" dirty="0"/>
                  <a:t>parcels</a:t>
                </a:r>
                <a:r>
                  <a:rPr lang="en-US" sz="2000" dirty="0"/>
                  <a:t> of fluids as they are advected by the flow</a:t>
                </a:r>
                <a:endParaRPr lang="en-IT" sz="2000" b="1" dirty="0"/>
              </a:p>
              <a:p>
                <a:r>
                  <a:rPr lang="en-IT" sz="2000" dirty="0"/>
                  <a:t>Parcel position </a:t>
                </a:r>
                <a14:m>
                  <m:oMath xmlns:m="http://schemas.openxmlformats.org/officeDocument/2006/math">
                    <m:r>
                      <a:rPr lang="en-US" sz="2000" b="1" i="0" smtClean="0">
                        <a:latin typeface="Cambria Math" panose="02040503050406030204" pitchFamily="18" charset="0"/>
                      </a:rPr>
                      <m:t>𝐗</m:t>
                    </m:r>
                  </m:oMath>
                </a14:m>
                <a:r>
                  <a:rPr lang="en-IT" sz="2000" dirty="0"/>
                  <a:t> is solution to equation of motion</a:t>
                </a:r>
              </a:p>
              <a:p>
                <a:pPr marL="0" indent="0">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m:t>
                          </m:r>
                        </m:e>
                        <m:sub>
                          <m:r>
                            <a:rPr lang="en-US" sz="2000" b="0" i="1" smtClean="0">
                              <a:latin typeface="Cambria Math" panose="02040503050406030204" pitchFamily="18" charset="0"/>
                            </a:rPr>
                            <m:t>𝑡</m:t>
                          </m:r>
                        </m:sub>
                      </m:sSub>
                      <m:r>
                        <a:rPr lang="en-US" sz="2000" b="1" i="0" smtClean="0">
                          <a:latin typeface="Cambria Math" panose="02040503050406030204" pitchFamily="18" charset="0"/>
                        </a:rPr>
                        <m:t>𝐗</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𝑡</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𝐱</m:t>
                              </m:r>
                            </m:e>
                            <m:sub>
                              <m:r>
                                <a:rPr lang="en-US" sz="2000" b="0" i="1" smtClean="0">
                                  <a:latin typeface="Cambria Math" panose="02040503050406030204" pitchFamily="18" charset="0"/>
                                </a:rPr>
                                <m:t>0</m:t>
                              </m:r>
                            </m:sub>
                          </m:sSub>
                        </m:e>
                      </m:d>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𝐿</m:t>
                          </m:r>
                        </m:sub>
                      </m:sSub>
                      <m:r>
                        <a:rPr lang="en-US" sz="2000" b="0" i="1" smtClean="0">
                          <a:latin typeface="Cambria Math" panose="02040503050406030204" pitchFamily="18" charset="0"/>
                        </a:rPr>
                        <m:t>(</m:t>
                      </m:r>
                      <m:r>
                        <a:rPr lang="en-US" sz="2000" b="0" i="1" smtClean="0">
                          <a:latin typeface="Cambria Math" panose="02040503050406030204" pitchFamily="18" charset="0"/>
                        </a:rPr>
                        <m:t>𝑡</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𝐱</m:t>
                          </m:r>
                        </m:e>
                        <m:sub>
                          <m:r>
                            <a:rPr lang="en-US" sz="2000" b="0" i="1" smtClean="0">
                              <a:latin typeface="Cambria Math" panose="02040503050406030204" pitchFamily="18" charset="0"/>
                            </a:rPr>
                            <m:t>0</m:t>
                          </m:r>
                        </m:sub>
                      </m:sSub>
                      <m:r>
                        <a:rPr lang="en-US" sz="2000" b="0" i="1" smtClean="0">
                          <a:latin typeface="Cambria Math" panose="02040503050406030204" pitchFamily="18" charset="0"/>
                        </a:rPr>
                        <m:t>)</m:t>
                      </m:r>
                    </m:oMath>
                  </m:oMathPara>
                </a14:m>
                <a:endParaRPr lang="en-IT" sz="2000" dirty="0"/>
              </a:p>
              <a:p>
                <a:pPr marL="0" indent="0" algn="ctr">
                  <a:buNone/>
                </a:pPr>
                <a:r>
                  <a:rPr lang="en-IT" sz="2000" dirty="0"/>
                  <a:t>with </a:t>
                </a:r>
                <a14:m>
                  <m:oMath xmlns:m="http://schemas.openxmlformats.org/officeDocument/2006/math">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𝐿</m:t>
                        </m:r>
                      </m:sub>
                    </m:sSub>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𝑡</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𝐱</m:t>
                            </m:r>
                          </m:e>
                          <m:sub>
                            <m:r>
                              <a:rPr lang="en-US" sz="2000" b="0" i="1" smtClean="0">
                                <a:latin typeface="Cambria Math" panose="02040503050406030204" pitchFamily="18" charset="0"/>
                              </a:rPr>
                              <m:t>0</m:t>
                            </m:r>
                          </m:sub>
                        </m:sSub>
                      </m:e>
                    </m:d>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𝐮</m:t>
                        </m:r>
                      </m:e>
                      <m:sub>
                        <m:r>
                          <a:rPr lang="en-US" sz="2000" b="0" i="1" smtClean="0">
                            <a:latin typeface="Cambria Math" panose="02040503050406030204" pitchFamily="18" charset="0"/>
                          </a:rPr>
                          <m:t>𝐸</m:t>
                        </m:r>
                      </m:sub>
                    </m:sSub>
                    <m:r>
                      <a:rPr lang="en-US" sz="2000" b="0" i="1" smtClean="0">
                        <a:latin typeface="Cambria Math" panose="02040503050406030204" pitchFamily="18" charset="0"/>
                      </a:rPr>
                      <m:t>(</m:t>
                    </m:r>
                    <m:r>
                      <a:rPr lang="en-US" sz="2000" b="1" i="0" smtClean="0">
                        <a:latin typeface="Cambria Math" panose="02040503050406030204" pitchFamily="18" charset="0"/>
                      </a:rPr>
                      <m:t>𝐗</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𝑡</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𝐱</m:t>
                            </m:r>
                          </m:e>
                          <m:sub>
                            <m:r>
                              <a:rPr lang="en-US" sz="2000" b="0" i="1" smtClean="0">
                                <a:latin typeface="Cambria Math" panose="02040503050406030204" pitchFamily="18" charset="0"/>
                              </a:rPr>
                              <m:t>0</m:t>
                            </m:r>
                          </m:sub>
                        </m:sSub>
                      </m:e>
                    </m:d>
                    <m:r>
                      <a:rPr lang="en-US" sz="2000" b="0" i="1" smtClean="0">
                        <a:latin typeface="Cambria Math" panose="02040503050406030204" pitchFamily="18" charset="0"/>
                      </a:rPr>
                      <m:t>,</m:t>
                    </m:r>
                    <m:r>
                      <a:rPr lang="en-US" sz="2000" b="0" i="1" smtClean="0">
                        <a:latin typeface="Cambria Math" panose="02040503050406030204" pitchFamily="18" charset="0"/>
                      </a:rPr>
                      <m:t>𝑡</m:t>
                    </m:r>
                    <m:r>
                      <a:rPr lang="en-US" sz="2000" b="0" i="1" smtClean="0">
                        <a:latin typeface="Cambria Math" panose="02040503050406030204" pitchFamily="18" charset="0"/>
                      </a:rPr>
                      <m:t>)</m:t>
                    </m:r>
                  </m:oMath>
                </a14:m>
                <a:endParaRPr lang="en-IT" sz="2000" dirty="0"/>
              </a:p>
              <a:p>
                <a:r>
                  <a:rPr lang="en-IT" sz="2000" dirty="0"/>
                  <a:t>“Co-moving frame” description</a:t>
                </a:r>
              </a:p>
              <a:p>
                <a:endParaRPr lang="en-IT" dirty="0"/>
              </a:p>
            </p:txBody>
          </p:sp>
        </mc:Choice>
        <mc:Fallback xmlns="">
          <p:sp>
            <p:nvSpPr>
              <p:cNvPr id="6" name="Content Placeholder 2">
                <a:extLst>
                  <a:ext uri="{FF2B5EF4-FFF2-40B4-BE49-F238E27FC236}">
                    <a16:creationId xmlns:a16="http://schemas.microsoft.com/office/drawing/2014/main" id="{6A407035-693D-C684-350C-C9F624144AA6}"/>
                  </a:ext>
                </a:extLst>
              </p:cNvPr>
              <p:cNvSpPr txBox="1">
                <a:spLocks noRot="1" noChangeAspect="1" noMove="1" noResize="1" noEditPoints="1" noAdjustHandles="1" noChangeArrowheads="1" noChangeShapeType="1" noTextEdit="1"/>
              </p:cNvSpPr>
              <p:nvPr/>
            </p:nvSpPr>
            <p:spPr>
              <a:xfrm>
                <a:off x="6218728" y="1216281"/>
                <a:ext cx="5241324" cy="4351338"/>
              </a:xfrm>
              <a:prstGeom prst="rect">
                <a:avLst/>
              </a:prstGeom>
              <a:blipFill>
                <a:blip r:embed="rId3"/>
                <a:stretch>
                  <a:fillRect l="-966" t="-1458"/>
                </a:stretch>
              </a:blipFill>
            </p:spPr>
            <p:txBody>
              <a:bodyPr/>
              <a:lstStyle/>
              <a:p>
                <a:r>
                  <a:rPr lang="en-IT">
                    <a:noFill/>
                  </a:rPr>
                  <a:t> </a:t>
                </a:r>
              </a:p>
            </p:txBody>
          </p:sp>
        </mc:Fallback>
      </mc:AlternateContent>
      <p:pic>
        <p:nvPicPr>
          <p:cNvPr id="1026" name="Picture 2">
            <a:extLst>
              <a:ext uri="{FF2B5EF4-FFF2-40B4-BE49-F238E27FC236}">
                <a16:creationId xmlns:a16="http://schemas.microsoft.com/office/drawing/2014/main" id="{B0C3E9D0-2BEF-500D-0F1C-919641428150}"/>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454768" y="4175420"/>
            <a:ext cx="6222380" cy="251892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963E773-A936-C3EB-D983-11C99B4079D1}"/>
                  </a:ext>
                </a:extLst>
              </p:cNvPr>
              <p:cNvSpPr txBox="1"/>
              <p:nvPr/>
            </p:nvSpPr>
            <p:spPr>
              <a:xfrm>
                <a:off x="754667" y="4440293"/>
                <a:ext cx="2713463" cy="1347420"/>
              </a:xfrm>
              <a:prstGeom prst="rect">
                <a:avLst/>
              </a:prstGeom>
              <a:noFill/>
            </p:spPr>
            <p:txBody>
              <a:bodyPr wrap="square" rtlCol="0">
                <a:spAutoFit/>
              </a:bodyPr>
              <a:lstStyle/>
              <a:p>
                <a:r>
                  <a:rPr lang="en-IT" dirty="0"/>
                  <a:t>Euler is measuring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m:t>
                        </m:r>
                      </m:e>
                      <m:sub>
                        <m:r>
                          <a:rPr lang="en-US" b="0" i="1" smtClean="0">
                            <a:latin typeface="Cambria Math" panose="02040503050406030204" pitchFamily="18" charset="0"/>
                          </a:rPr>
                          <m:t>𝑡</m:t>
                        </m:r>
                      </m:sub>
                    </m:sSub>
                    <m:r>
                      <a:rPr lang="en-US" b="0" i="1" smtClean="0">
                        <a:latin typeface="Cambria Math" panose="02040503050406030204" pitchFamily="18" charset="0"/>
                      </a:rPr>
                      <m:t>𝑇</m:t>
                    </m:r>
                  </m:oMath>
                </a14:m>
                <a:r>
                  <a:rPr lang="en-IT" dirty="0"/>
                  <a:t> and Lagrange is measuring</a:t>
                </a:r>
              </a:p>
              <a:p>
                <a:r>
                  <a:rPr lang="en-IT" dirty="0"/>
                  <a:t> </a:t>
                </a:r>
                <a14:m>
                  <m:oMath xmlns:m="http://schemas.openxmlformats.org/officeDocument/2006/math">
                    <m:f>
                      <m:fPr>
                        <m:ctrlPr>
                          <a:rPr lang="en-IT" i="1" smtClean="0">
                            <a:latin typeface="Cambria Math" panose="02040503050406030204" pitchFamily="18" charset="0"/>
                          </a:rPr>
                        </m:ctrlPr>
                      </m:fPr>
                      <m:num>
                        <m:r>
                          <a:rPr lang="en-US" b="0" i="1" smtClean="0">
                            <a:latin typeface="Cambria Math" panose="02040503050406030204" pitchFamily="18" charset="0"/>
                          </a:rPr>
                          <m:t>𝐷𝑇</m:t>
                        </m:r>
                      </m:num>
                      <m:den>
                        <m:r>
                          <a:rPr lang="en-US" b="0" i="1" smtClean="0">
                            <a:latin typeface="Cambria Math" panose="02040503050406030204" pitchFamily="18" charset="0"/>
                          </a:rPr>
                          <m:t>𝐷𝑡</m:t>
                        </m:r>
                      </m:den>
                    </m:f>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m:t>
                        </m:r>
                      </m:e>
                      <m:sub>
                        <m:r>
                          <a:rPr lang="en-US" b="0" i="1" smtClean="0">
                            <a:latin typeface="Cambria Math" panose="02040503050406030204" pitchFamily="18" charset="0"/>
                          </a:rPr>
                          <m:t>𝑡</m:t>
                        </m:r>
                      </m:sub>
                    </m:sSub>
                    <m:r>
                      <a:rPr lang="en-US" b="0" i="1" smtClean="0">
                        <a:latin typeface="Cambria Math" panose="02040503050406030204" pitchFamily="18" charset="0"/>
                      </a:rPr>
                      <m:t>𝑇</m:t>
                    </m:r>
                    <m:r>
                      <a:rPr lang="en-US" b="0" i="1" smtClean="0">
                        <a:latin typeface="Cambria Math" panose="02040503050406030204" pitchFamily="18" charset="0"/>
                      </a:rPr>
                      <m:t>+</m:t>
                    </m:r>
                    <m:d>
                      <m:dPr>
                        <m:ctrlPr>
                          <a:rPr lang="en-US" i="1">
                            <a:latin typeface="Cambria Math" panose="02040503050406030204" pitchFamily="18" charset="0"/>
                          </a:rPr>
                        </m:ctrlPr>
                      </m:dPr>
                      <m:e>
                        <m:r>
                          <a:rPr lang="en-US" b="1" i="0" smtClean="0">
                            <a:latin typeface="Cambria Math" panose="02040503050406030204" pitchFamily="18" charset="0"/>
                          </a:rPr>
                          <m:t>𝐮</m:t>
                        </m:r>
                        <m:r>
                          <a:rPr lang="en-US" i="1">
                            <a:latin typeface="Cambria Math" panose="02040503050406030204" pitchFamily="18" charset="0"/>
                          </a:rPr>
                          <m:t>⋅</m:t>
                        </m:r>
                        <m:r>
                          <m:rPr>
                            <m:sty m:val="p"/>
                          </m:rPr>
                          <a:rPr lang="en-US">
                            <a:latin typeface="Cambria Math" panose="02040503050406030204" pitchFamily="18" charset="0"/>
                          </a:rPr>
                          <m:t>∇</m:t>
                        </m:r>
                      </m:e>
                    </m:d>
                    <m:r>
                      <a:rPr lang="en-US" b="0" i="1" smtClean="0">
                        <a:latin typeface="Cambria Math" panose="02040503050406030204" pitchFamily="18" charset="0"/>
                      </a:rPr>
                      <m:t>𝑇</m:t>
                    </m:r>
                  </m:oMath>
                </a14:m>
                <a:endParaRPr lang="en-IT" dirty="0"/>
              </a:p>
            </p:txBody>
          </p:sp>
        </mc:Choice>
        <mc:Fallback xmlns="">
          <p:sp>
            <p:nvSpPr>
              <p:cNvPr id="8" name="TextBox 7">
                <a:extLst>
                  <a:ext uri="{FF2B5EF4-FFF2-40B4-BE49-F238E27FC236}">
                    <a16:creationId xmlns:a16="http://schemas.microsoft.com/office/drawing/2014/main" id="{0963E773-A936-C3EB-D983-11C99B4079D1}"/>
                  </a:ext>
                </a:extLst>
              </p:cNvPr>
              <p:cNvSpPr txBox="1">
                <a:spLocks noRot="1" noChangeAspect="1" noMove="1" noResize="1" noEditPoints="1" noAdjustHandles="1" noChangeArrowheads="1" noChangeShapeType="1" noTextEdit="1"/>
              </p:cNvSpPr>
              <p:nvPr/>
            </p:nvSpPr>
            <p:spPr>
              <a:xfrm>
                <a:off x="754667" y="4440293"/>
                <a:ext cx="2713463" cy="1347420"/>
              </a:xfrm>
              <a:prstGeom prst="rect">
                <a:avLst/>
              </a:prstGeom>
              <a:blipFill>
                <a:blip r:embed="rId5"/>
                <a:stretch>
                  <a:fillRect l="-1860" t="-1869"/>
                </a:stretch>
              </a:blipFill>
            </p:spPr>
            <p:txBody>
              <a:bodyPr/>
              <a:lstStyle/>
              <a:p>
                <a:r>
                  <a:rPr lang="en-IT">
                    <a:noFill/>
                  </a:rPr>
                  <a:t> </a:t>
                </a:r>
              </a:p>
            </p:txBody>
          </p:sp>
        </mc:Fallback>
      </mc:AlternateContent>
      <p:sp>
        <p:nvSpPr>
          <p:cNvPr id="10" name="TextBox 9">
            <a:extLst>
              <a:ext uri="{FF2B5EF4-FFF2-40B4-BE49-F238E27FC236}">
                <a16:creationId xmlns:a16="http://schemas.microsoft.com/office/drawing/2014/main" id="{36CAF6CE-8C1C-4A1D-FFF0-4FC0A97EB3FD}"/>
              </a:ext>
            </a:extLst>
          </p:cNvPr>
          <p:cNvSpPr txBox="1"/>
          <p:nvPr/>
        </p:nvSpPr>
        <p:spPr>
          <a:xfrm>
            <a:off x="9090454" y="4102443"/>
            <a:ext cx="2607276" cy="1200329"/>
          </a:xfrm>
          <a:prstGeom prst="rect">
            <a:avLst/>
          </a:prstGeom>
          <a:noFill/>
        </p:spPr>
        <p:txBody>
          <a:bodyPr wrap="square" rtlCol="0">
            <a:spAutoFit/>
          </a:bodyPr>
          <a:lstStyle/>
          <a:p>
            <a:r>
              <a:rPr lang="en-IT" sz="1800" b="1" dirty="0"/>
              <a:t>Lagrangian turbulence: the study of turbulent flows in the Lagrangian description</a:t>
            </a:r>
            <a:endParaRPr lang="en-IT" b="1" dirty="0"/>
          </a:p>
        </p:txBody>
      </p:sp>
    </p:spTree>
    <p:extLst>
      <p:ext uri="{BB962C8B-B14F-4D97-AF65-F5344CB8AC3E}">
        <p14:creationId xmlns:p14="http://schemas.microsoft.com/office/powerpoint/2010/main" val="1940588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53670-C1C0-A449-9CDC-7B895729FD56}"/>
              </a:ext>
            </a:extLst>
          </p:cNvPr>
          <p:cNvSpPr>
            <a:spLocks noGrp="1"/>
          </p:cNvSpPr>
          <p:nvPr>
            <p:ph type="title"/>
          </p:nvPr>
        </p:nvSpPr>
        <p:spPr/>
        <p:txBody>
          <a:bodyPr/>
          <a:lstStyle/>
          <a:p>
            <a:r>
              <a:rPr lang="en-IT" dirty="0"/>
              <a:t>Typical problems in Lagrangian turbulence</a:t>
            </a:r>
          </a:p>
        </p:txBody>
      </p:sp>
      <p:sp>
        <p:nvSpPr>
          <p:cNvPr id="3" name="Content Placeholder 2">
            <a:extLst>
              <a:ext uri="{FF2B5EF4-FFF2-40B4-BE49-F238E27FC236}">
                <a16:creationId xmlns:a16="http://schemas.microsoft.com/office/drawing/2014/main" id="{84DA24DD-0AAC-9CDF-8F0B-1538C61EE2AF}"/>
              </a:ext>
            </a:extLst>
          </p:cNvPr>
          <p:cNvSpPr>
            <a:spLocks noGrp="1"/>
          </p:cNvSpPr>
          <p:nvPr>
            <p:ph idx="1"/>
          </p:nvPr>
        </p:nvSpPr>
        <p:spPr>
          <a:xfrm>
            <a:off x="838200" y="1825625"/>
            <a:ext cx="5194610" cy="4351338"/>
          </a:xfrm>
        </p:spPr>
        <p:txBody>
          <a:bodyPr>
            <a:normAutofit/>
          </a:bodyPr>
          <a:lstStyle/>
          <a:p>
            <a:r>
              <a:rPr lang="en-IT" dirty="0"/>
              <a:t>Trajectories and statistics of single tracer particles</a:t>
            </a:r>
          </a:p>
          <a:p>
            <a:r>
              <a:rPr lang="en-IT" dirty="0"/>
              <a:t>Dispersion of two or more tracer particles</a:t>
            </a:r>
          </a:p>
          <a:p>
            <a:r>
              <a:rPr lang="en-IT" dirty="0"/>
              <a:t>Passive scalar advection and plumes</a:t>
            </a:r>
          </a:p>
          <a:p>
            <a:r>
              <a:rPr lang="en-IT" dirty="0"/>
              <a:t>Control and navigation of microswimmers</a:t>
            </a:r>
          </a:p>
        </p:txBody>
      </p:sp>
      <p:grpSp>
        <p:nvGrpSpPr>
          <p:cNvPr id="35" name="Group 34">
            <a:extLst>
              <a:ext uri="{FF2B5EF4-FFF2-40B4-BE49-F238E27FC236}">
                <a16:creationId xmlns:a16="http://schemas.microsoft.com/office/drawing/2014/main" id="{F60AD9CC-994A-E111-F01B-733CD2D63EE3}"/>
              </a:ext>
            </a:extLst>
          </p:cNvPr>
          <p:cNvGrpSpPr/>
          <p:nvPr/>
        </p:nvGrpSpPr>
        <p:grpSpPr>
          <a:xfrm>
            <a:off x="7225049" y="1458097"/>
            <a:ext cx="3624184" cy="1654435"/>
            <a:chOff x="7225049" y="1458097"/>
            <a:chExt cx="3624184" cy="1654435"/>
          </a:xfrm>
        </p:grpSpPr>
        <p:sp>
          <p:nvSpPr>
            <p:cNvPr id="6" name="Freeform 5">
              <a:extLst>
                <a:ext uri="{FF2B5EF4-FFF2-40B4-BE49-F238E27FC236}">
                  <a16:creationId xmlns:a16="http://schemas.microsoft.com/office/drawing/2014/main" id="{6B0BA616-A0A8-B079-266D-942A41E4EBA0}"/>
                </a:ext>
              </a:extLst>
            </p:cNvPr>
            <p:cNvSpPr/>
            <p:nvPr/>
          </p:nvSpPr>
          <p:spPr>
            <a:xfrm>
              <a:off x="7672641" y="1645885"/>
              <a:ext cx="2787306" cy="1110335"/>
            </a:xfrm>
            <a:custGeom>
              <a:avLst/>
              <a:gdLst>
                <a:gd name="connsiteX0" fmla="*/ 0 w 2787306"/>
                <a:gd name="connsiteY0" fmla="*/ 380624 h 1110335"/>
                <a:gd name="connsiteX1" fmla="*/ 345688 w 2787306"/>
                <a:gd name="connsiteY1" fmla="*/ 1483 h 1110335"/>
                <a:gd name="connsiteX2" fmla="*/ 758283 w 2787306"/>
                <a:gd name="connsiteY2" fmla="*/ 269112 h 1110335"/>
                <a:gd name="connsiteX3" fmla="*/ 992459 w 2787306"/>
                <a:gd name="connsiteY3" fmla="*/ 759765 h 1110335"/>
                <a:gd name="connsiteX4" fmla="*/ 858644 w 2787306"/>
                <a:gd name="connsiteY4" fmla="*/ 1083151 h 1110335"/>
                <a:gd name="connsiteX5" fmla="*/ 713678 w 2787306"/>
                <a:gd name="connsiteY5" fmla="*/ 1072000 h 1110335"/>
                <a:gd name="connsiteX6" fmla="*/ 724830 w 2787306"/>
                <a:gd name="connsiteY6" fmla="*/ 904731 h 1110335"/>
                <a:gd name="connsiteX7" fmla="*/ 1126274 w 2787306"/>
                <a:gd name="connsiteY7" fmla="*/ 726312 h 1110335"/>
                <a:gd name="connsiteX8" fmla="*/ 1471961 w 2787306"/>
                <a:gd name="connsiteY8" fmla="*/ 648253 h 1110335"/>
                <a:gd name="connsiteX9" fmla="*/ 2096430 w 2787306"/>
                <a:gd name="connsiteY9" fmla="*/ 915883 h 1110335"/>
                <a:gd name="connsiteX10" fmla="*/ 2430966 w 2787306"/>
                <a:gd name="connsiteY10" fmla="*/ 1094302 h 1110335"/>
                <a:gd name="connsiteX11" fmla="*/ 2776654 w 2787306"/>
                <a:gd name="connsiteY11" fmla="*/ 793219 h 1110335"/>
                <a:gd name="connsiteX12" fmla="*/ 2665142 w 2787306"/>
                <a:gd name="connsiteY12" fmla="*/ 146448 h 1110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87306" h="1110335">
                  <a:moveTo>
                    <a:pt x="0" y="380624"/>
                  </a:moveTo>
                  <a:cubicBezTo>
                    <a:pt x="109654" y="200346"/>
                    <a:pt x="219308" y="20068"/>
                    <a:pt x="345688" y="1483"/>
                  </a:cubicBezTo>
                  <a:cubicBezTo>
                    <a:pt x="472068" y="-17102"/>
                    <a:pt x="650488" y="142732"/>
                    <a:pt x="758283" y="269112"/>
                  </a:cubicBezTo>
                  <a:cubicBezTo>
                    <a:pt x="866078" y="395492"/>
                    <a:pt x="975732" y="624092"/>
                    <a:pt x="992459" y="759765"/>
                  </a:cubicBezTo>
                  <a:cubicBezTo>
                    <a:pt x="1009186" y="895438"/>
                    <a:pt x="905107" y="1031112"/>
                    <a:pt x="858644" y="1083151"/>
                  </a:cubicBezTo>
                  <a:cubicBezTo>
                    <a:pt x="812181" y="1135190"/>
                    <a:pt x="735980" y="1101737"/>
                    <a:pt x="713678" y="1072000"/>
                  </a:cubicBezTo>
                  <a:cubicBezTo>
                    <a:pt x="691376" y="1042263"/>
                    <a:pt x="656064" y="962346"/>
                    <a:pt x="724830" y="904731"/>
                  </a:cubicBezTo>
                  <a:cubicBezTo>
                    <a:pt x="793596" y="847116"/>
                    <a:pt x="1001752" y="769058"/>
                    <a:pt x="1126274" y="726312"/>
                  </a:cubicBezTo>
                  <a:cubicBezTo>
                    <a:pt x="1250796" y="683566"/>
                    <a:pt x="1310268" y="616658"/>
                    <a:pt x="1471961" y="648253"/>
                  </a:cubicBezTo>
                  <a:cubicBezTo>
                    <a:pt x="1633654" y="679848"/>
                    <a:pt x="1936596" y="841542"/>
                    <a:pt x="2096430" y="915883"/>
                  </a:cubicBezTo>
                  <a:cubicBezTo>
                    <a:pt x="2256264" y="990224"/>
                    <a:pt x="2317595" y="1114746"/>
                    <a:pt x="2430966" y="1094302"/>
                  </a:cubicBezTo>
                  <a:cubicBezTo>
                    <a:pt x="2544337" y="1073858"/>
                    <a:pt x="2737625" y="951195"/>
                    <a:pt x="2776654" y="793219"/>
                  </a:cubicBezTo>
                  <a:cubicBezTo>
                    <a:pt x="2815683" y="635243"/>
                    <a:pt x="2740412" y="390845"/>
                    <a:pt x="2665142" y="146448"/>
                  </a:cubicBezTo>
                </a:path>
              </a:pathLst>
            </a:custGeom>
            <a:noFill/>
            <a:ln>
              <a:tailEnd type="triangle" w="lg"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7" name="Oval 6">
              <a:extLst>
                <a:ext uri="{FF2B5EF4-FFF2-40B4-BE49-F238E27FC236}">
                  <a16:creationId xmlns:a16="http://schemas.microsoft.com/office/drawing/2014/main" id="{C27367FE-78E2-3BEE-0A77-16830413E094}"/>
                </a:ext>
              </a:extLst>
            </p:cNvPr>
            <p:cNvSpPr/>
            <p:nvPr/>
          </p:nvSpPr>
          <p:spPr>
            <a:xfrm>
              <a:off x="7574697" y="2014146"/>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8" name="Oval 7">
              <a:extLst>
                <a:ext uri="{FF2B5EF4-FFF2-40B4-BE49-F238E27FC236}">
                  <a16:creationId xmlns:a16="http://schemas.microsoft.com/office/drawing/2014/main" id="{41EA19B2-DA3E-979D-D64E-15EDCFFCD9E3}"/>
                </a:ext>
              </a:extLst>
            </p:cNvPr>
            <p:cNvSpPr/>
            <p:nvPr/>
          </p:nvSpPr>
          <p:spPr>
            <a:xfrm>
              <a:off x="10247888" y="1647561"/>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40BAF199-ECFD-BF9E-9BA5-3B73DE9F655A}"/>
                    </a:ext>
                  </a:extLst>
                </p:cNvPr>
                <p:cNvSpPr txBox="1"/>
                <p:nvPr/>
              </p:nvSpPr>
              <p:spPr>
                <a:xfrm>
                  <a:off x="7241061" y="2187147"/>
                  <a:ext cx="7665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=0</m:t>
                        </m:r>
                      </m:oMath>
                    </m:oMathPara>
                  </a14:m>
                  <a:endParaRPr lang="en-IT" dirty="0"/>
                </a:p>
              </p:txBody>
            </p:sp>
          </mc:Choice>
          <mc:Fallback xmlns="">
            <p:sp>
              <p:nvSpPr>
                <p:cNvPr id="9" name="TextBox 8">
                  <a:extLst>
                    <a:ext uri="{FF2B5EF4-FFF2-40B4-BE49-F238E27FC236}">
                      <a16:creationId xmlns:a16="http://schemas.microsoft.com/office/drawing/2014/main" id="{40BAF199-ECFD-BF9E-9BA5-3B73DE9F655A}"/>
                    </a:ext>
                  </a:extLst>
                </p:cNvPr>
                <p:cNvSpPr txBox="1">
                  <a:spLocks noRot="1" noChangeAspect="1" noMove="1" noResize="1" noEditPoints="1" noAdjustHandles="1" noChangeArrowheads="1" noChangeShapeType="1" noTextEdit="1"/>
                </p:cNvSpPr>
                <p:nvPr/>
              </p:nvSpPr>
              <p:spPr>
                <a:xfrm>
                  <a:off x="7241061" y="2187147"/>
                  <a:ext cx="766557" cy="369332"/>
                </a:xfrm>
                <a:prstGeom prst="rect">
                  <a:avLst/>
                </a:prstGeom>
                <a:blipFill>
                  <a:blip r:embed="rId3"/>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250595A-0C2A-EA35-5A3F-02E08E2E490F}"/>
                    </a:ext>
                  </a:extLst>
                </p:cNvPr>
                <p:cNvSpPr txBox="1"/>
                <p:nvPr/>
              </p:nvSpPr>
              <p:spPr>
                <a:xfrm>
                  <a:off x="8798010" y="1458097"/>
                  <a:ext cx="68082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𝐗</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m:oMathPara>
                  </a14:m>
                  <a:endParaRPr lang="en-IT" dirty="0"/>
                </a:p>
              </p:txBody>
            </p:sp>
          </mc:Choice>
          <mc:Fallback xmlns="">
            <p:sp>
              <p:nvSpPr>
                <p:cNvPr id="10" name="TextBox 9">
                  <a:extLst>
                    <a:ext uri="{FF2B5EF4-FFF2-40B4-BE49-F238E27FC236}">
                      <a16:creationId xmlns:a16="http://schemas.microsoft.com/office/drawing/2014/main" id="{4250595A-0C2A-EA35-5A3F-02E08E2E490F}"/>
                    </a:ext>
                  </a:extLst>
                </p:cNvPr>
                <p:cNvSpPr txBox="1">
                  <a:spLocks noRot="1" noChangeAspect="1" noMove="1" noResize="1" noEditPoints="1" noAdjustHandles="1" noChangeArrowheads="1" noChangeShapeType="1" noTextEdit="1"/>
                </p:cNvSpPr>
                <p:nvPr/>
              </p:nvSpPr>
              <p:spPr>
                <a:xfrm>
                  <a:off x="8798010" y="1458097"/>
                  <a:ext cx="680827" cy="369332"/>
                </a:xfrm>
                <a:prstGeom prst="rect">
                  <a:avLst/>
                </a:prstGeom>
                <a:blipFill>
                  <a:blip r:embed="rId4"/>
                  <a:stretch>
                    <a:fillRect b="-16667"/>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E8D2926-210E-0F78-85D3-B045BFCC3313}"/>
                    </a:ext>
                  </a:extLst>
                </p:cNvPr>
                <p:cNvSpPr txBox="1"/>
                <p:nvPr/>
              </p:nvSpPr>
              <p:spPr>
                <a:xfrm>
                  <a:off x="7225049" y="2743200"/>
                  <a:ext cx="362418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1" i="0" smtClean="0">
                                <a:latin typeface="Cambria Math" panose="02040503050406030204" pitchFamily="18" charset="0"/>
                              </a:rPr>
                              <m:t>|</m:t>
                            </m:r>
                            <m:r>
                              <a:rPr lang="en-US" b="1" i="0" smtClean="0">
                                <a:latin typeface="Cambria Math" panose="02040503050406030204" pitchFamily="18" charset="0"/>
                              </a:rPr>
                              <m:t>𝐗</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e>
                              <m:sup>
                                <m:r>
                                  <a:rPr lang="en-US" b="0" i="1" smtClean="0">
                                    <a:latin typeface="Cambria Math" panose="02040503050406030204" pitchFamily="18" charset="0"/>
                                  </a:rPr>
                                  <m:t>2</m:t>
                                </m:r>
                                <m:r>
                                  <a:rPr lang="en-US" b="0" i="1" smtClean="0">
                                    <a:latin typeface="Cambria Math" panose="02040503050406030204" pitchFamily="18" charset="0"/>
                                  </a:rPr>
                                  <m:t>𝑝</m:t>
                                </m:r>
                              </m:sup>
                            </m:sSup>
                          </m:e>
                        </m:d>
                        <m:r>
                          <a:rPr lang="en-US" b="0" i="1" smtClean="0">
                            <a:latin typeface="Cambria Math" panose="02040503050406030204" pitchFamily="18" charset="0"/>
                          </a:rPr>
                          <m:t>= ?(</m:t>
                        </m:r>
                        <m:r>
                          <a:rPr lang="en-US" b="0" i="1" smtClean="0">
                            <a:latin typeface="Cambria Math" panose="02040503050406030204" pitchFamily="18" charset="0"/>
                          </a:rPr>
                          <m:t>𝑝</m:t>
                        </m:r>
                        <m:r>
                          <a:rPr lang="en-US" b="0" i="1" smtClean="0">
                            <a:latin typeface="Cambria Math" panose="02040503050406030204" pitchFamily="18" charset="0"/>
                          </a:rPr>
                          <m:t>=1,2,…)</m:t>
                        </m:r>
                      </m:oMath>
                    </m:oMathPara>
                  </a14:m>
                  <a:endParaRPr lang="en-IT" dirty="0"/>
                </a:p>
              </p:txBody>
            </p:sp>
          </mc:Choice>
          <mc:Fallback xmlns="">
            <p:sp>
              <p:nvSpPr>
                <p:cNvPr id="12" name="TextBox 11">
                  <a:extLst>
                    <a:ext uri="{FF2B5EF4-FFF2-40B4-BE49-F238E27FC236}">
                      <a16:creationId xmlns:a16="http://schemas.microsoft.com/office/drawing/2014/main" id="{DE8D2926-210E-0F78-85D3-B045BFCC3313}"/>
                    </a:ext>
                  </a:extLst>
                </p:cNvPr>
                <p:cNvSpPr txBox="1">
                  <a:spLocks noRot="1" noChangeAspect="1" noMove="1" noResize="1" noEditPoints="1" noAdjustHandles="1" noChangeArrowheads="1" noChangeShapeType="1" noTextEdit="1"/>
                </p:cNvSpPr>
                <p:nvPr/>
              </p:nvSpPr>
              <p:spPr>
                <a:xfrm>
                  <a:off x="7225049" y="2743200"/>
                  <a:ext cx="3624184" cy="369332"/>
                </a:xfrm>
                <a:prstGeom prst="rect">
                  <a:avLst/>
                </a:prstGeom>
                <a:blipFill>
                  <a:blip r:embed="rId5"/>
                  <a:stretch>
                    <a:fillRect b="-13333"/>
                  </a:stretch>
                </a:blipFill>
              </p:spPr>
              <p:txBody>
                <a:bodyPr/>
                <a:lstStyle/>
                <a:p>
                  <a:r>
                    <a:rPr lang="en-IT">
                      <a:noFill/>
                    </a:rPr>
                    <a:t> </a:t>
                  </a:r>
                </a:p>
              </p:txBody>
            </p:sp>
          </mc:Fallback>
        </mc:AlternateContent>
        <p:cxnSp>
          <p:nvCxnSpPr>
            <p:cNvPr id="18" name="Straight Connector 17">
              <a:extLst>
                <a:ext uri="{FF2B5EF4-FFF2-40B4-BE49-F238E27FC236}">
                  <a16:creationId xmlns:a16="http://schemas.microsoft.com/office/drawing/2014/main" id="{698F7E0B-0FB7-89C4-E9C0-7FA91E483752}"/>
                </a:ext>
              </a:extLst>
            </p:cNvPr>
            <p:cNvCxnSpPr>
              <a:stCxn id="7" idx="6"/>
              <a:endCxn id="8" idx="2"/>
            </p:cNvCxnSpPr>
            <p:nvPr/>
          </p:nvCxnSpPr>
          <p:spPr>
            <a:xfrm flipV="1">
              <a:off x="7735335" y="1721702"/>
              <a:ext cx="2512553" cy="366585"/>
            </a:xfrm>
            <a:prstGeom prst="line">
              <a:avLst/>
            </a:prstGeom>
            <a:ln>
              <a:prstDash val="dash"/>
              <a:tailEnd type="arrow"/>
            </a:ln>
          </p:spPr>
          <p:style>
            <a:lnRef idx="2">
              <a:schemeClr val="accent1"/>
            </a:lnRef>
            <a:fillRef idx="0">
              <a:schemeClr val="accent1"/>
            </a:fillRef>
            <a:effectRef idx="1">
              <a:schemeClr val="accent1"/>
            </a:effectRef>
            <a:fontRef idx="minor">
              <a:schemeClr val="tx1"/>
            </a:fontRef>
          </p:style>
        </p:cxnSp>
      </p:grpSp>
      <p:grpSp>
        <p:nvGrpSpPr>
          <p:cNvPr id="37" name="Group 36">
            <a:extLst>
              <a:ext uri="{FF2B5EF4-FFF2-40B4-BE49-F238E27FC236}">
                <a16:creationId xmlns:a16="http://schemas.microsoft.com/office/drawing/2014/main" id="{BE169207-B566-1EAD-D0B6-540B9A96ADD7}"/>
              </a:ext>
            </a:extLst>
          </p:cNvPr>
          <p:cNvGrpSpPr/>
          <p:nvPr/>
        </p:nvGrpSpPr>
        <p:grpSpPr>
          <a:xfrm>
            <a:off x="7072648" y="3565824"/>
            <a:ext cx="6098146" cy="3051838"/>
            <a:chOff x="6093854" y="3552945"/>
            <a:chExt cx="6098146" cy="3051838"/>
          </a:xfrm>
        </p:grpSpPr>
        <p:grpSp>
          <p:nvGrpSpPr>
            <p:cNvPr id="36" name="Group 35">
              <a:extLst>
                <a:ext uri="{FF2B5EF4-FFF2-40B4-BE49-F238E27FC236}">
                  <a16:creationId xmlns:a16="http://schemas.microsoft.com/office/drawing/2014/main" id="{27065719-976D-AAF8-020E-64CC86B198BD}"/>
                </a:ext>
              </a:extLst>
            </p:cNvPr>
            <p:cNvGrpSpPr/>
            <p:nvPr/>
          </p:nvGrpSpPr>
          <p:grpSpPr>
            <a:xfrm>
              <a:off x="6932140" y="3552945"/>
              <a:ext cx="3433072" cy="2574643"/>
              <a:chOff x="6932140" y="3552945"/>
              <a:chExt cx="3433072" cy="2574643"/>
            </a:xfrm>
          </p:grpSpPr>
          <p:sp>
            <p:nvSpPr>
              <p:cNvPr id="14" name="Freeform 13">
                <a:extLst>
                  <a:ext uri="{FF2B5EF4-FFF2-40B4-BE49-F238E27FC236}">
                    <a16:creationId xmlns:a16="http://schemas.microsoft.com/office/drawing/2014/main" id="{8332FE6C-3C6B-02F0-AD2A-C55EEE727304}"/>
                  </a:ext>
                </a:extLst>
              </p:cNvPr>
              <p:cNvSpPr/>
              <p:nvPr/>
            </p:nvSpPr>
            <p:spPr>
              <a:xfrm>
                <a:off x="7577906" y="3552945"/>
                <a:ext cx="2787306" cy="1110335"/>
              </a:xfrm>
              <a:custGeom>
                <a:avLst/>
                <a:gdLst>
                  <a:gd name="connsiteX0" fmla="*/ 0 w 2787306"/>
                  <a:gd name="connsiteY0" fmla="*/ 380624 h 1110335"/>
                  <a:gd name="connsiteX1" fmla="*/ 345688 w 2787306"/>
                  <a:gd name="connsiteY1" fmla="*/ 1483 h 1110335"/>
                  <a:gd name="connsiteX2" fmla="*/ 758283 w 2787306"/>
                  <a:gd name="connsiteY2" fmla="*/ 269112 h 1110335"/>
                  <a:gd name="connsiteX3" fmla="*/ 992459 w 2787306"/>
                  <a:gd name="connsiteY3" fmla="*/ 759765 h 1110335"/>
                  <a:gd name="connsiteX4" fmla="*/ 858644 w 2787306"/>
                  <a:gd name="connsiteY4" fmla="*/ 1083151 h 1110335"/>
                  <a:gd name="connsiteX5" fmla="*/ 713678 w 2787306"/>
                  <a:gd name="connsiteY5" fmla="*/ 1072000 h 1110335"/>
                  <a:gd name="connsiteX6" fmla="*/ 724830 w 2787306"/>
                  <a:gd name="connsiteY6" fmla="*/ 904731 h 1110335"/>
                  <a:gd name="connsiteX7" fmla="*/ 1126274 w 2787306"/>
                  <a:gd name="connsiteY7" fmla="*/ 726312 h 1110335"/>
                  <a:gd name="connsiteX8" fmla="*/ 1471961 w 2787306"/>
                  <a:gd name="connsiteY8" fmla="*/ 648253 h 1110335"/>
                  <a:gd name="connsiteX9" fmla="*/ 2096430 w 2787306"/>
                  <a:gd name="connsiteY9" fmla="*/ 915883 h 1110335"/>
                  <a:gd name="connsiteX10" fmla="*/ 2430966 w 2787306"/>
                  <a:gd name="connsiteY10" fmla="*/ 1094302 h 1110335"/>
                  <a:gd name="connsiteX11" fmla="*/ 2776654 w 2787306"/>
                  <a:gd name="connsiteY11" fmla="*/ 793219 h 1110335"/>
                  <a:gd name="connsiteX12" fmla="*/ 2665142 w 2787306"/>
                  <a:gd name="connsiteY12" fmla="*/ 146448 h 1110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87306" h="1110335">
                    <a:moveTo>
                      <a:pt x="0" y="380624"/>
                    </a:moveTo>
                    <a:cubicBezTo>
                      <a:pt x="109654" y="200346"/>
                      <a:pt x="219308" y="20068"/>
                      <a:pt x="345688" y="1483"/>
                    </a:cubicBezTo>
                    <a:cubicBezTo>
                      <a:pt x="472068" y="-17102"/>
                      <a:pt x="650488" y="142732"/>
                      <a:pt x="758283" y="269112"/>
                    </a:cubicBezTo>
                    <a:cubicBezTo>
                      <a:pt x="866078" y="395492"/>
                      <a:pt x="975732" y="624092"/>
                      <a:pt x="992459" y="759765"/>
                    </a:cubicBezTo>
                    <a:cubicBezTo>
                      <a:pt x="1009186" y="895438"/>
                      <a:pt x="905107" y="1031112"/>
                      <a:pt x="858644" y="1083151"/>
                    </a:cubicBezTo>
                    <a:cubicBezTo>
                      <a:pt x="812181" y="1135190"/>
                      <a:pt x="735980" y="1101737"/>
                      <a:pt x="713678" y="1072000"/>
                    </a:cubicBezTo>
                    <a:cubicBezTo>
                      <a:pt x="691376" y="1042263"/>
                      <a:pt x="656064" y="962346"/>
                      <a:pt x="724830" y="904731"/>
                    </a:cubicBezTo>
                    <a:cubicBezTo>
                      <a:pt x="793596" y="847116"/>
                      <a:pt x="1001752" y="769058"/>
                      <a:pt x="1126274" y="726312"/>
                    </a:cubicBezTo>
                    <a:cubicBezTo>
                      <a:pt x="1250796" y="683566"/>
                      <a:pt x="1310268" y="616658"/>
                      <a:pt x="1471961" y="648253"/>
                    </a:cubicBezTo>
                    <a:cubicBezTo>
                      <a:pt x="1633654" y="679848"/>
                      <a:pt x="1936596" y="841542"/>
                      <a:pt x="2096430" y="915883"/>
                    </a:cubicBezTo>
                    <a:cubicBezTo>
                      <a:pt x="2256264" y="990224"/>
                      <a:pt x="2317595" y="1114746"/>
                      <a:pt x="2430966" y="1094302"/>
                    </a:cubicBezTo>
                    <a:cubicBezTo>
                      <a:pt x="2544337" y="1073858"/>
                      <a:pt x="2737625" y="951195"/>
                      <a:pt x="2776654" y="793219"/>
                    </a:cubicBezTo>
                    <a:cubicBezTo>
                      <a:pt x="2815683" y="635243"/>
                      <a:pt x="2740412" y="390845"/>
                      <a:pt x="2665142" y="146448"/>
                    </a:cubicBezTo>
                  </a:path>
                </a:pathLst>
              </a:custGeom>
              <a:noFill/>
              <a:ln>
                <a:tailEnd type="triangle" w="lg"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5" name="Oval 14">
                <a:extLst>
                  <a:ext uri="{FF2B5EF4-FFF2-40B4-BE49-F238E27FC236}">
                    <a16:creationId xmlns:a16="http://schemas.microsoft.com/office/drawing/2014/main" id="{00AD3CF6-49D2-45E2-50C2-02532EC25D22}"/>
                  </a:ext>
                </a:extLst>
              </p:cNvPr>
              <p:cNvSpPr/>
              <p:nvPr/>
            </p:nvSpPr>
            <p:spPr>
              <a:xfrm>
                <a:off x="10161385" y="3562870"/>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6" name="Oval 15">
                <a:extLst>
                  <a:ext uri="{FF2B5EF4-FFF2-40B4-BE49-F238E27FC236}">
                    <a16:creationId xmlns:a16="http://schemas.microsoft.com/office/drawing/2014/main" id="{19B3EADA-01E2-F748-8DB5-3956223057C6}"/>
                  </a:ext>
                </a:extLst>
              </p:cNvPr>
              <p:cNvSpPr/>
              <p:nvPr/>
            </p:nvSpPr>
            <p:spPr>
              <a:xfrm>
                <a:off x="7496434" y="3900614"/>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9" name="Oval 18">
                <a:extLst>
                  <a:ext uri="{FF2B5EF4-FFF2-40B4-BE49-F238E27FC236}">
                    <a16:creationId xmlns:a16="http://schemas.microsoft.com/office/drawing/2014/main" id="{8B9DED18-951C-4AB0-490A-316882D60F2C}"/>
                  </a:ext>
                </a:extLst>
              </p:cNvPr>
              <p:cNvSpPr/>
              <p:nvPr/>
            </p:nvSpPr>
            <p:spPr>
              <a:xfrm>
                <a:off x="7488196" y="4411361"/>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0" name="Oval 19">
                <a:extLst>
                  <a:ext uri="{FF2B5EF4-FFF2-40B4-BE49-F238E27FC236}">
                    <a16:creationId xmlns:a16="http://schemas.microsoft.com/office/drawing/2014/main" id="{C463A2E8-0DA2-5D3D-FDBE-40258CB0A3FA}"/>
                  </a:ext>
                </a:extLst>
              </p:cNvPr>
              <p:cNvSpPr/>
              <p:nvPr/>
            </p:nvSpPr>
            <p:spPr>
              <a:xfrm>
                <a:off x="9370544" y="5206314"/>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1" name="Freeform 20">
                <a:extLst>
                  <a:ext uri="{FF2B5EF4-FFF2-40B4-BE49-F238E27FC236}">
                    <a16:creationId xmlns:a16="http://schemas.microsoft.com/office/drawing/2014/main" id="{6BFED89A-A78D-2A9B-DBA3-AD39FA2DAEFE}"/>
                  </a:ext>
                </a:extLst>
              </p:cNvPr>
              <p:cNvSpPr/>
              <p:nvPr/>
            </p:nvSpPr>
            <p:spPr>
              <a:xfrm>
                <a:off x="7648832" y="4099021"/>
                <a:ext cx="2218277" cy="2028567"/>
              </a:xfrm>
              <a:custGeom>
                <a:avLst/>
                <a:gdLst>
                  <a:gd name="connsiteX0" fmla="*/ 0 w 2218277"/>
                  <a:gd name="connsiteY0" fmla="*/ 349411 h 2028567"/>
                  <a:gd name="connsiteX1" fmla="*/ 222422 w 2218277"/>
                  <a:gd name="connsiteY1" fmla="*/ 89919 h 2028567"/>
                  <a:gd name="connsiteX2" fmla="*/ 469557 w 2218277"/>
                  <a:gd name="connsiteY2" fmla="*/ 3422 h 2028567"/>
                  <a:gd name="connsiteX3" fmla="*/ 617838 w 2218277"/>
                  <a:gd name="connsiteY3" fmla="*/ 188773 h 2028567"/>
                  <a:gd name="connsiteX4" fmla="*/ 432487 w 2218277"/>
                  <a:gd name="connsiteY4" fmla="*/ 608903 h 2028567"/>
                  <a:gd name="connsiteX5" fmla="*/ 247135 w 2218277"/>
                  <a:gd name="connsiteY5" fmla="*/ 1041389 h 2028567"/>
                  <a:gd name="connsiteX6" fmla="*/ 333633 w 2218277"/>
                  <a:gd name="connsiteY6" fmla="*/ 1486232 h 2028567"/>
                  <a:gd name="connsiteX7" fmla="*/ 667265 w 2218277"/>
                  <a:gd name="connsiteY7" fmla="*/ 1795151 h 2028567"/>
                  <a:gd name="connsiteX8" fmla="*/ 1124465 w 2218277"/>
                  <a:gd name="connsiteY8" fmla="*/ 1572730 h 2028567"/>
                  <a:gd name="connsiteX9" fmla="*/ 939114 w 2218277"/>
                  <a:gd name="connsiteY9" fmla="*/ 1300881 h 2028567"/>
                  <a:gd name="connsiteX10" fmla="*/ 716692 w 2218277"/>
                  <a:gd name="connsiteY10" fmla="*/ 1436805 h 2028567"/>
                  <a:gd name="connsiteX11" fmla="*/ 741406 w 2218277"/>
                  <a:gd name="connsiteY11" fmla="*/ 1708654 h 2028567"/>
                  <a:gd name="connsiteX12" fmla="*/ 1025611 w 2218277"/>
                  <a:gd name="connsiteY12" fmla="*/ 1980503 h 2028567"/>
                  <a:gd name="connsiteX13" fmla="*/ 1421027 w 2218277"/>
                  <a:gd name="connsiteY13" fmla="*/ 2017573 h 2028567"/>
                  <a:gd name="connsiteX14" fmla="*/ 1804087 w 2218277"/>
                  <a:gd name="connsiteY14" fmla="*/ 1856935 h 2028567"/>
                  <a:gd name="connsiteX15" fmla="*/ 2162433 w 2218277"/>
                  <a:gd name="connsiteY15" fmla="*/ 1609800 h 2028567"/>
                  <a:gd name="connsiteX16" fmla="*/ 2187146 w 2218277"/>
                  <a:gd name="connsiteY16" fmla="*/ 1300881 h 2028567"/>
                  <a:gd name="connsiteX17" fmla="*/ 1865870 w 2218277"/>
                  <a:gd name="connsiteY17" fmla="*/ 1202027 h 20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18277" h="2028567">
                    <a:moveTo>
                      <a:pt x="0" y="349411"/>
                    </a:moveTo>
                    <a:cubicBezTo>
                      <a:pt x="72081" y="248497"/>
                      <a:pt x="144163" y="147584"/>
                      <a:pt x="222422" y="89919"/>
                    </a:cubicBezTo>
                    <a:cubicBezTo>
                      <a:pt x="300682" y="32254"/>
                      <a:pt x="403654" y="-13054"/>
                      <a:pt x="469557" y="3422"/>
                    </a:cubicBezTo>
                    <a:cubicBezTo>
                      <a:pt x="535460" y="19898"/>
                      <a:pt x="624016" y="87860"/>
                      <a:pt x="617838" y="188773"/>
                    </a:cubicBezTo>
                    <a:cubicBezTo>
                      <a:pt x="611660" y="289686"/>
                      <a:pt x="494271" y="466800"/>
                      <a:pt x="432487" y="608903"/>
                    </a:cubicBezTo>
                    <a:cubicBezTo>
                      <a:pt x="370703" y="751006"/>
                      <a:pt x="263611" y="895168"/>
                      <a:pt x="247135" y="1041389"/>
                    </a:cubicBezTo>
                    <a:cubicBezTo>
                      <a:pt x="230659" y="1187610"/>
                      <a:pt x="263611" y="1360605"/>
                      <a:pt x="333633" y="1486232"/>
                    </a:cubicBezTo>
                    <a:cubicBezTo>
                      <a:pt x="403655" y="1611859"/>
                      <a:pt x="535460" y="1780735"/>
                      <a:pt x="667265" y="1795151"/>
                    </a:cubicBezTo>
                    <a:cubicBezTo>
                      <a:pt x="799070" y="1809567"/>
                      <a:pt x="1079157" y="1655108"/>
                      <a:pt x="1124465" y="1572730"/>
                    </a:cubicBezTo>
                    <a:cubicBezTo>
                      <a:pt x="1169773" y="1490352"/>
                      <a:pt x="1007076" y="1323535"/>
                      <a:pt x="939114" y="1300881"/>
                    </a:cubicBezTo>
                    <a:cubicBezTo>
                      <a:pt x="871152" y="1278227"/>
                      <a:pt x="749643" y="1368843"/>
                      <a:pt x="716692" y="1436805"/>
                    </a:cubicBezTo>
                    <a:cubicBezTo>
                      <a:pt x="683741" y="1504767"/>
                      <a:pt x="689920" y="1618038"/>
                      <a:pt x="741406" y="1708654"/>
                    </a:cubicBezTo>
                    <a:cubicBezTo>
                      <a:pt x="792893" y="1799270"/>
                      <a:pt x="912341" y="1929017"/>
                      <a:pt x="1025611" y="1980503"/>
                    </a:cubicBezTo>
                    <a:cubicBezTo>
                      <a:pt x="1138881" y="2031989"/>
                      <a:pt x="1291281" y="2038168"/>
                      <a:pt x="1421027" y="2017573"/>
                    </a:cubicBezTo>
                    <a:cubicBezTo>
                      <a:pt x="1550773" y="1996978"/>
                      <a:pt x="1680519" y="1924897"/>
                      <a:pt x="1804087" y="1856935"/>
                    </a:cubicBezTo>
                    <a:cubicBezTo>
                      <a:pt x="1927655" y="1788973"/>
                      <a:pt x="2098590" y="1702476"/>
                      <a:pt x="2162433" y="1609800"/>
                    </a:cubicBezTo>
                    <a:cubicBezTo>
                      <a:pt x="2226276" y="1517124"/>
                      <a:pt x="2236573" y="1368843"/>
                      <a:pt x="2187146" y="1300881"/>
                    </a:cubicBezTo>
                    <a:cubicBezTo>
                      <a:pt x="2137719" y="1232919"/>
                      <a:pt x="1925594" y="1202027"/>
                      <a:pt x="1865870" y="1202027"/>
                    </a:cubicBezTo>
                  </a:path>
                </a:pathLst>
              </a:custGeom>
              <a:noFill/>
              <a:ln>
                <a:tailEnd type="triangle" w="lg"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22" name="Straight Connector 21">
                <a:extLst>
                  <a:ext uri="{FF2B5EF4-FFF2-40B4-BE49-F238E27FC236}">
                    <a16:creationId xmlns:a16="http://schemas.microsoft.com/office/drawing/2014/main" id="{95419AD5-4288-4654-90E8-7F8EC0DE4083}"/>
                  </a:ext>
                </a:extLst>
              </p:cNvPr>
              <p:cNvCxnSpPr>
                <a:cxnSpLocks/>
                <a:endCxn id="19" idx="0"/>
              </p:cNvCxnSpPr>
              <p:nvPr/>
            </p:nvCxnSpPr>
            <p:spPr>
              <a:xfrm flipH="1">
                <a:off x="7568515" y="4106557"/>
                <a:ext cx="10300" cy="304804"/>
              </a:xfrm>
              <a:prstGeom prst="line">
                <a:avLst/>
              </a:prstGeom>
              <a:ln>
                <a:prstDash val="dash"/>
                <a:tailEnd type="arrow"/>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530C251D-80C4-84D2-AF97-B7E6DD03BFB0}"/>
                  </a:ext>
                </a:extLst>
              </p:cNvPr>
              <p:cNvCxnSpPr>
                <a:cxnSpLocks/>
                <a:stCxn id="15" idx="3"/>
                <a:endCxn id="20" idx="0"/>
              </p:cNvCxnSpPr>
              <p:nvPr/>
            </p:nvCxnSpPr>
            <p:spPr>
              <a:xfrm flipH="1">
                <a:off x="9450863" y="3689436"/>
                <a:ext cx="734047" cy="1516878"/>
              </a:xfrm>
              <a:prstGeom prst="line">
                <a:avLst/>
              </a:prstGeom>
              <a:ln>
                <a:prstDash val="dash"/>
                <a:tailEnd type="arrow"/>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2C31BF2E-7C9A-BF6E-6CE2-BC4ADC763D1D}"/>
                      </a:ext>
                    </a:extLst>
                  </p:cNvPr>
                  <p:cNvSpPr txBox="1"/>
                  <p:nvPr/>
                </p:nvSpPr>
                <p:spPr>
                  <a:xfrm>
                    <a:off x="7171039" y="4625547"/>
                    <a:ext cx="7665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=0</m:t>
                          </m:r>
                        </m:oMath>
                      </m:oMathPara>
                    </a14:m>
                    <a:endParaRPr lang="en-IT" dirty="0"/>
                  </a:p>
                </p:txBody>
              </p:sp>
            </mc:Choice>
            <mc:Fallback xmlns="">
              <p:sp>
                <p:nvSpPr>
                  <p:cNvPr id="30" name="TextBox 29">
                    <a:extLst>
                      <a:ext uri="{FF2B5EF4-FFF2-40B4-BE49-F238E27FC236}">
                        <a16:creationId xmlns:a16="http://schemas.microsoft.com/office/drawing/2014/main" id="{2C31BF2E-7C9A-BF6E-6CE2-BC4ADC763D1D}"/>
                      </a:ext>
                    </a:extLst>
                  </p:cNvPr>
                  <p:cNvSpPr txBox="1">
                    <a:spLocks noRot="1" noChangeAspect="1" noMove="1" noResize="1" noEditPoints="1" noAdjustHandles="1" noChangeArrowheads="1" noChangeShapeType="1" noTextEdit="1"/>
                  </p:cNvSpPr>
                  <p:nvPr/>
                </p:nvSpPr>
                <p:spPr>
                  <a:xfrm>
                    <a:off x="7171039" y="4625547"/>
                    <a:ext cx="766557" cy="369332"/>
                  </a:xfrm>
                  <a:prstGeom prst="rect">
                    <a:avLst/>
                  </a:prstGeom>
                  <a:blipFill>
                    <a:blip r:embed="rId6"/>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915355F0-39C8-1DA4-AC4A-9C75117FFD66}"/>
                      </a:ext>
                    </a:extLst>
                  </p:cNvPr>
                  <p:cNvSpPr txBox="1"/>
                  <p:nvPr/>
                </p:nvSpPr>
                <p:spPr>
                  <a:xfrm>
                    <a:off x="6932140" y="3991233"/>
                    <a:ext cx="675185"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𝐫</m:t>
                          </m:r>
                          <m:r>
                            <a:rPr lang="en-US" b="0" i="1" smtClean="0">
                              <a:latin typeface="Cambria Math" panose="02040503050406030204" pitchFamily="18" charset="0"/>
                            </a:rPr>
                            <m:t>(0)</m:t>
                          </m:r>
                        </m:oMath>
                      </m:oMathPara>
                    </a14:m>
                    <a:endParaRPr lang="en-IT" dirty="0"/>
                  </a:p>
                </p:txBody>
              </p:sp>
            </mc:Choice>
            <mc:Fallback xmlns="">
              <p:sp>
                <p:nvSpPr>
                  <p:cNvPr id="31" name="TextBox 30">
                    <a:extLst>
                      <a:ext uri="{FF2B5EF4-FFF2-40B4-BE49-F238E27FC236}">
                        <a16:creationId xmlns:a16="http://schemas.microsoft.com/office/drawing/2014/main" id="{915355F0-39C8-1DA4-AC4A-9C75117FFD66}"/>
                      </a:ext>
                    </a:extLst>
                  </p:cNvPr>
                  <p:cNvSpPr txBox="1">
                    <a:spLocks noRot="1" noChangeAspect="1" noMove="1" noResize="1" noEditPoints="1" noAdjustHandles="1" noChangeArrowheads="1" noChangeShapeType="1" noTextEdit="1"/>
                  </p:cNvSpPr>
                  <p:nvPr/>
                </p:nvSpPr>
                <p:spPr>
                  <a:xfrm>
                    <a:off x="6932140" y="3991233"/>
                    <a:ext cx="675185" cy="369332"/>
                  </a:xfrm>
                  <a:prstGeom prst="rect">
                    <a:avLst/>
                  </a:prstGeom>
                  <a:blipFill>
                    <a:blip r:embed="rId7"/>
                    <a:stretch>
                      <a:fillRect b="-13333"/>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A6C93AE9-5788-565D-05CA-8DDE726734CD}"/>
                      </a:ext>
                    </a:extLst>
                  </p:cNvPr>
                  <p:cNvSpPr txBox="1"/>
                  <p:nvPr/>
                </p:nvSpPr>
                <p:spPr>
                  <a:xfrm>
                    <a:off x="9222433" y="3937571"/>
                    <a:ext cx="64395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𝐫</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m:oMathPara>
                    </a14:m>
                    <a:endParaRPr lang="en-IT" dirty="0"/>
                  </a:p>
                </p:txBody>
              </p:sp>
            </mc:Choice>
            <mc:Fallback xmlns="">
              <p:sp>
                <p:nvSpPr>
                  <p:cNvPr id="32" name="TextBox 31">
                    <a:extLst>
                      <a:ext uri="{FF2B5EF4-FFF2-40B4-BE49-F238E27FC236}">
                        <a16:creationId xmlns:a16="http://schemas.microsoft.com/office/drawing/2014/main" id="{A6C93AE9-5788-565D-05CA-8DDE726734CD}"/>
                      </a:ext>
                    </a:extLst>
                  </p:cNvPr>
                  <p:cNvSpPr txBox="1">
                    <a:spLocks noRot="1" noChangeAspect="1" noMove="1" noResize="1" noEditPoints="1" noAdjustHandles="1" noChangeArrowheads="1" noChangeShapeType="1" noTextEdit="1"/>
                  </p:cNvSpPr>
                  <p:nvPr/>
                </p:nvSpPr>
                <p:spPr>
                  <a:xfrm>
                    <a:off x="9222433" y="3937571"/>
                    <a:ext cx="643958" cy="369332"/>
                  </a:xfrm>
                  <a:prstGeom prst="rect">
                    <a:avLst/>
                  </a:prstGeom>
                  <a:blipFill>
                    <a:blip r:embed="rId8"/>
                    <a:stretch>
                      <a:fillRect b="-13333"/>
                    </a:stretch>
                  </a:blipFill>
                </p:spPr>
                <p:txBody>
                  <a:bodyPr/>
                  <a:lstStyle/>
                  <a:p>
                    <a:r>
                      <a:rPr lang="en-IT">
                        <a:noFill/>
                      </a:rPr>
                      <a:t> </a:t>
                    </a:r>
                  </a:p>
                </p:txBody>
              </p:sp>
            </mc:Fallback>
          </mc:AlternateContent>
        </p:gr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ED5F20F4-B135-E213-87CE-CF79EDBC998D}"/>
                    </a:ext>
                  </a:extLst>
                </p:cNvPr>
                <p:cNvSpPr txBox="1"/>
                <p:nvPr/>
              </p:nvSpPr>
              <p:spPr>
                <a:xfrm>
                  <a:off x="6093854" y="6235451"/>
                  <a:ext cx="6098146"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1" i="0" smtClean="0">
                                <a:latin typeface="Cambria Math" panose="02040503050406030204" pitchFamily="18" charset="0"/>
                              </a:rPr>
                              <m:t>|</m:t>
                            </m:r>
                            <m:r>
                              <a:rPr lang="en-US" b="1" i="0" smtClean="0">
                                <a:latin typeface="Cambria Math" panose="02040503050406030204" pitchFamily="18" charset="0"/>
                              </a:rPr>
                              <m:t>𝐫</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e>
                              <m:sup>
                                <m:r>
                                  <a:rPr lang="en-US" b="0" i="1" smtClean="0">
                                    <a:latin typeface="Cambria Math" panose="02040503050406030204" pitchFamily="18" charset="0"/>
                                  </a:rPr>
                                  <m:t>2</m:t>
                                </m:r>
                                <m:r>
                                  <a:rPr lang="en-US" b="0" i="1" smtClean="0">
                                    <a:latin typeface="Cambria Math" panose="02040503050406030204" pitchFamily="18" charset="0"/>
                                  </a:rPr>
                                  <m:t>𝑝</m:t>
                                </m:r>
                              </m:sup>
                            </m:sSup>
                          </m:e>
                        </m:d>
                        <m:r>
                          <a:rPr lang="en-US" b="0" i="1" smtClean="0">
                            <a:latin typeface="Cambria Math" panose="02040503050406030204" pitchFamily="18" charset="0"/>
                          </a:rPr>
                          <m:t>= ?</m:t>
                        </m:r>
                      </m:oMath>
                    </m:oMathPara>
                  </a14:m>
                  <a:endParaRPr lang="en-IT" dirty="0"/>
                </a:p>
              </p:txBody>
            </p:sp>
          </mc:Choice>
          <mc:Fallback xmlns="">
            <p:sp>
              <p:nvSpPr>
                <p:cNvPr id="34" name="TextBox 33">
                  <a:extLst>
                    <a:ext uri="{FF2B5EF4-FFF2-40B4-BE49-F238E27FC236}">
                      <a16:creationId xmlns:a16="http://schemas.microsoft.com/office/drawing/2014/main" id="{ED5F20F4-B135-E213-87CE-CF79EDBC998D}"/>
                    </a:ext>
                  </a:extLst>
                </p:cNvPr>
                <p:cNvSpPr txBox="1">
                  <a:spLocks noRot="1" noChangeAspect="1" noMove="1" noResize="1" noEditPoints="1" noAdjustHandles="1" noChangeArrowheads="1" noChangeShapeType="1" noTextEdit="1"/>
                </p:cNvSpPr>
                <p:nvPr/>
              </p:nvSpPr>
              <p:spPr>
                <a:xfrm>
                  <a:off x="6093854" y="6235451"/>
                  <a:ext cx="6098146" cy="369332"/>
                </a:xfrm>
                <a:prstGeom prst="rect">
                  <a:avLst/>
                </a:prstGeom>
                <a:blipFill>
                  <a:blip r:embed="rId9"/>
                  <a:stretch>
                    <a:fillRect b="-13333"/>
                  </a:stretch>
                </a:blipFill>
              </p:spPr>
              <p:txBody>
                <a:bodyPr/>
                <a:lstStyle/>
                <a:p>
                  <a:r>
                    <a:rPr lang="en-IT">
                      <a:noFill/>
                    </a:rPr>
                    <a:t> </a:t>
                  </a:r>
                </a:p>
              </p:txBody>
            </p:sp>
          </mc:Fallback>
        </mc:AlternateContent>
      </p:grpSp>
      <p:pic>
        <p:nvPicPr>
          <p:cNvPr id="2050" name="Picture 2" descr="A smokestack plume. Note the turbulent billowing inside the plume, which is the cause of its gradual dispersion in the ambient atmosphere. (Photo by the first author)  ">
            <a:extLst>
              <a:ext uri="{FF2B5EF4-FFF2-40B4-BE49-F238E27FC236}">
                <a16:creationId xmlns:a16="http://schemas.microsoft.com/office/drawing/2014/main" id="{EA23F62D-456A-4587-CCF7-AFA51E37348F}"/>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5870262" y="4411869"/>
            <a:ext cx="1766910" cy="2273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157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D21E7-6005-BF43-A04F-174A43497BC5}"/>
              </a:ext>
            </a:extLst>
          </p:cNvPr>
          <p:cNvSpPr>
            <a:spLocks noGrp="1"/>
          </p:cNvSpPr>
          <p:nvPr>
            <p:ph type="title"/>
          </p:nvPr>
        </p:nvSpPr>
        <p:spPr/>
        <p:txBody>
          <a:bodyPr>
            <a:normAutofit/>
          </a:bodyPr>
          <a:lstStyle/>
          <a:p>
            <a:r>
              <a:rPr lang="en-IT" sz="3200" dirty="0"/>
              <a:t>Single-particle dispersion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C0D3682-E993-0878-245D-18FB820EED0A}"/>
                  </a:ext>
                </a:extLst>
              </p:cNvPr>
              <p:cNvSpPr>
                <a:spLocks noGrp="1"/>
              </p:cNvSpPr>
              <p:nvPr>
                <p:ph idx="1"/>
              </p:nvPr>
            </p:nvSpPr>
            <p:spPr>
              <a:xfrm>
                <a:off x="825321" y="1465016"/>
                <a:ext cx="6837609" cy="4351338"/>
              </a:xfrm>
            </p:spPr>
            <p:txBody>
              <a:bodyPr/>
              <a:lstStyle/>
              <a:p>
                <a:r>
                  <a:rPr lang="en-IT" dirty="0"/>
                  <a:t>G.I. Taylor (1921): long-time limit for single-particle dispersion </a:t>
                </a:r>
              </a:p>
              <a:p>
                <a:pPr marL="0" indent="0">
                  <a:buNone/>
                </a:pPr>
                <a14:m>
                  <m:oMathPara xmlns:m="http://schemas.openxmlformats.org/officeDocument/2006/math">
                    <m:oMathParaPr>
                      <m:jc m:val="centerGroup"/>
                    </m:oMathParaPr>
                    <m:oMath xmlns:m="http://schemas.openxmlformats.org/officeDocument/2006/math">
                      <m:f>
                        <m:fPr>
                          <m:ctrlPr>
                            <a:rPr lang="en-IT" i="1" smtClean="0">
                              <a:latin typeface="Cambria Math" panose="02040503050406030204" pitchFamily="18" charset="0"/>
                            </a:rPr>
                          </m:ctrlPr>
                        </m:fPr>
                        <m:num>
                          <m:r>
                            <a:rPr lang="en-US" b="0" i="1" smtClean="0">
                              <a:latin typeface="Cambria Math" panose="02040503050406030204" pitchFamily="18" charset="0"/>
                            </a:rPr>
                            <m:t>𝑑</m:t>
                          </m:r>
                        </m:num>
                        <m:den>
                          <m:r>
                            <a:rPr lang="en-US" b="0" i="1" smtClean="0">
                              <a:latin typeface="Cambria Math" panose="02040503050406030204" pitchFamily="18" charset="0"/>
                            </a:rPr>
                            <m:t>𝑑𝑡</m:t>
                          </m:r>
                        </m:den>
                      </m:f>
                      <m:d>
                        <m:dPr>
                          <m:ctrlPr>
                            <a:rPr lang="en-US" b="0" i="1" smtClean="0">
                              <a:latin typeface="Cambria Math" panose="02040503050406030204" pitchFamily="18" charset="0"/>
                            </a:rPr>
                          </m:ctrlPr>
                        </m:dPr>
                        <m:e>
                          <m:r>
                            <a:rPr lang="en-US" b="1" i="0" smtClean="0">
                              <a:latin typeface="Cambria Math" panose="02040503050406030204" pitchFamily="18" charset="0"/>
                            </a:rPr>
                            <m:t>𝐗</m:t>
                          </m:r>
                          <m:r>
                            <a:rPr lang="en-US" b="0" i="1" smtClean="0">
                              <a:latin typeface="Cambria Math" panose="02040503050406030204" pitchFamily="18" charset="0"/>
                            </a:rPr>
                            <m:t>⋅</m:t>
                          </m:r>
                          <m:r>
                            <a:rPr lang="en-US" b="1" i="0" smtClean="0">
                              <a:latin typeface="Cambria Math" panose="02040503050406030204" pitchFamily="18" charset="0"/>
                            </a:rPr>
                            <m:t>𝐗</m:t>
                          </m:r>
                        </m:e>
                      </m:d>
                      <m:r>
                        <a:rPr lang="en-US" b="0" i="1" smtClean="0">
                          <a:latin typeface="Cambria Math" panose="02040503050406030204" pitchFamily="18" charset="0"/>
                        </a:rPr>
                        <m:t>=2 </m:t>
                      </m:r>
                      <m:r>
                        <a:rPr lang="en-US" b="1" i="0" smtClean="0">
                          <a:latin typeface="Cambria Math" panose="02040503050406030204" pitchFamily="18" charset="0"/>
                        </a:rPr>
                        <m:t>𝐗</m:t>
                      </m:r>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r>
                        <a:rPr lang="en-US" b="1" i="1" smtClean="0">
                          <a:latin typeface="Cambria Math" panose="02040503050406030204" pitchFamily="18" charset="0"/>
                        </a:rPr>
                        <m:t>=</m:t>
                      </m:r>
                      <m:r>
                        <a:rPr lang="en-US" b="0" i="1" smtClean="0">
                          <a:latin typeface="Cambria Math" panose="02040503050406030204" pitchFamily="18" charset="0"/>
                        </a:rPr>
                        <m:t>2 </m:t>
                      </m:r>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nary>
                        <m:naryPr>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0</m:t>
                          </m:r>
                        </m:sub>
                        <m:sup>
                          <m:r>
                            <a:rPr lang="en-US" b="0" i="1" smtClean="0">
                              <a:latin typeface="Cambria Math" panose="02040503050406030204" pitchFamily="18" charset="0"/>
                            </a:rPr>
                            <m:t>𝑡</m:t>
                          </m:r>
                        </m:sup>
                        <m:e>
                          <m:r>
                            <a:rPr lang="en-US" b="0" i="1" smtClean="0">
                              <a:latin typeface="Cambria Math" panose="02040503050406030204" pitchFamily="18" charset="0"/>
                            </a:rPr>
                            <m:t>𝑑</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m:t>
                              </m:r>
                            </m:sup>
                          </m:sSup>
                        </m:e>
                      </m:nary>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m:t>
                              </m:r>
                            </m:sup>
                          </m:sSup>
                        </m:e>
                      </m:d>
                    </m:oMath>
                  </m:oMathPara>
                </a14:m>
                <a:endParaRPr lang="en-IT" dirty="0"/>
              </a:p>
              <a:p>
                <a:pPr marL="0" indent="0">
                  <a:buNone/>
                </a:pPr>
                <a:r>
                  <a:rPr lang="en-GB" dirty="0"/>
                  <a:t>s</a:t>
                </a:r>
                <a:r>
                  <a:rPr lang="en-IT" dirty="0"/>
                  <a:t>o </a:t>
                </a:r>
                <a14:m>
                  <m:oMath xmlns:m="http://schemas.openxmlformats.org/officeDocument/2006/math">
                    <m:f>
                      <m:fPr>
                        <m:ctrlPr>
                          <a:rPr lang="en-IT" i="1" smtClean="0">
                            <a:latin typeface="Cambria Math" panose="02040503050406030204" pitchFamily="18" charset="0"/>
                          </a:rPr>
                        </m:ctrlPr>
                      </m:fPr>
                      <m:num>
                        <m:r>
                          <a:rPr lang="en-US" b="0" i="1" smtClean="0">
                            <a:latin typeface="Cambria Math" panose="02040503050406030204" pitchFamily="18" charset="0"/>
                          </a:rPr>
                          <m:t>𝑑</m:t>
                        </m:r>
                      </m:num>
                      <m:den>
                        <m:r>
                          <a:rPr lang="en-US" b="0" i="1" smtClean="0">
                            <a:latin typeface="Cambria Math" panose="02040503050406030204" pitchFamily="18" charset="0"/>
                          </a:rPr>
                          <m:t>𝑑𝑡</m:t>
                        </m:r>
                      </m:den>
                    </m:f>
                    <m:d>
                      <m:dPr>
                        <m:begChr m:val="⟨"/>
                        <m:endChr m:val="⟩"/>
                        <m:ctrlPr>
                          <a:rPr lang="en-US" b="0" i="1" smtClean="0">
                            <a:latin typeface="Cambria Math" panose="02040503050406030204" pitchFamily="18" charset="0"/>
                          </a:rPr>
                        </m:ctrlPr>
                      </m:dPr>
                      <m:e>
                        <m:r>
                          <a:rPr lang="en-US" b="1" i="0" smtClean="0">
                            <a:latin typeface="Cambria Math" panose="02040503050406030204" pitchFamily="18" charset="0"/>
                          </a:rPr>
                          <m:t>𝐗</m:t>
                        </m:r>
                        <m:r>
                          <a:rPr lang="en-US" b="0" i="1" smtClean="0">
                            <a:latin typeface="Cambria Math" panose="02040503050406030204" pitchFamily="18" charset="0"/>
                          </a:rPr>
                          <m:t>⋅</m:t>
                        </m:r>
                        <m:r>
                          <a:rPr lang="en-US" b="1" i="0" smtClean="0">
                            <a:latin typeface="Cambria Math" panose="02040503050406030204" pitchFamily="18" charset="0"/>
                          </a:rPr>
                          <m:t>𝐗</m:t>
                        </m:r>
                        <m:r>
                          <a:rPr lang="en-US" b="0" i="1" smtClean="0">
                            <a:latin typeface="Cambria Math" panose="02040503050406030204" pitchFamily="18" charset="0"/>
                          </a:rPr>
                          <m:t> </m:t>
                        </m:r>
                      </m:e>
                    </m:d>
                    <m:r>
                      <a:rPr lang="en-US" b="0" i="1" smtClean="0">
                        <a:latin typeface="Cambria Math" panose="02040503050406030204" pitchFamily="18" charset="0"/>
                      </a:rPr>
                      <m:t>=2</m:t>
                    </m:r>
                    <m:nary>
                      <m:naryPr>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0</m:t>
                        </m:r>
                      </m:sub>
                      <m:sup>
                        <m:r>
                          <a:rPr lang="en-US" b="0" i="1" smtClean="0">
                            <a:latin typeface="Cambria Math" panose="02040503050406030204" pitchFamily="18" charset="0"/>
                          </a:rPr>
                          <m:t>𝑡</m:t>
                        </m:r>
                      </m:sup>
                      <m:e>
                        <m:r>
                          <a:rPr lang="en-US" b="0" i="1" smtClean="0">
                            <a:latin typeface="Cambria Math" panose="02040503050406030204" pitchFamily="18" charset="0"/>
                          </a:rPr>
                          <m:t>𝑑</m:t>
                        </m:r>
                        <m:r>
                          <a:rPr lang="en-US" b="0" i="1" smtClean="0">
                            <a:latin typeface="Cambria Math" panose="02040503050406030204" pitchFamily="18" charset="0"/>
                          </a:rPr>
                          <m:t>𝜏</m:t>
                        </m:r>
                        <m:r>
                          <a:rPr lang="en-US" b="0" i="1" smtClean="0">
                            <a:latin typeface="Cambria Math" panose="02040503050406030204" pitchFamily="18" charset="0"/>
                          </a:rPr>
                          <m:t> </m:t>
                        </m:r>
                      </m:e>
                    </m:nary>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𝜏</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0</m:t>
                            </m:r>
                          </m:e>
                        </m:d>
                      </m:e>
                    </m:d>
                  </m:oMath>
                </a14:m>
                <a:endParaRPr lang="en-US" b="0" dirty="0"/>
              </a:p>
              <a:p>
                <a:endParaRPr lang="en-IT" dirty="0"/>
              </a:p>
            </p:txBody>
          </p:sp>
        </mc:Choice>
        <mc:Fallback xmlns="">
          <p:sp>
            <p:nvSpPr>
              <p:cNvPr id="3" name="Content Placeholder 2">
                <a:extLst>
                  <a:ext uri="{FF2B5EF4-FFF2-40B4-BE49-F238E27FC236}">
                    <a16:creationId xmlns:a16="http://schemas.microsoft.com/office/drawing/2014/main" id="{CC0D3682-E993-0878-245D-18FB820EED0A}"/>
                  </a:ext>
                </a:extLst>
              </p:cNvPr>
              <p:cNvSpPr>
                <a:spLocks noGrp="1" noRot="1" noChangeAspect="1" noMove="1" noResize="1" noEditPoints="1" noAdjustHandles="1" noChangeArrowheads="1" noChangeShapeType="1" noTextEdit="1"/>
              </p:cNvSpPr>
              <p:nvPr>
                <p:ph idx="1"/>
              </p:nvPr>
            </p:nvSpPr>
            <p:spPr>
              <a:xfrm>
                <a:off x="825321" y="1465016"/>
                <a:ext cx="6837609" cy="4351338"/>
              </a:xfrm>
              <a:blipFill>
                <a:blip r:embed="rId3"/>
                <a:stretch>
                  <a:fillRect l="-1852" t="-6997" b="-16035"/>
                </a:stretch>
              </a:blipFill>
            </p:spPr>
            <p:txBody>
              <a:bodyPr/>
              <a:lstStyle/>
              <a:p>
                <a:r>
                  <a:rPr lang="en-IT">
                    <a:noFill/>
                  </a:rPr>
                  <a:t> </a:t>
                </a:r>
              </a:p>
            </p:txBody>
          </p:sp>
        </mc:Fallback>
      </mc:AlternateContent>
      <p:grpSp>
        <p:nvGrpSpPr>
          <p:cNvPr id="12" name="Group 11">
            <a:extLst>
              <a:ext uri="{FF2B5EF4-FFF2-40B4-BE49-F238E27FC236}">
                <a16:creationId xmlns:a16="http://schemas.microsoft.com/office/drawing/2014/main" id="{578E8951-5ACB-FC0C-4BF2-B88E69A92EBF}"/>
              </a:ext>
            </a:extLst>
          </p:cNvPr>
          <p:cNvGrpSpPr/>
          <p:nvPr/>
        </p:nvGrpSpPr>
        <p:grpSpPr>
          <a:xfrm>
            <a:off x="7225049" y="1458097"/>
            <a:ext cx="3624184" cy="1654435"/>
            <a:chOff x="7225049" y="1458097"/>
            <a:chExt cx="3624184" cy="1654435"/>
          </a:xfrm>
        </p:grpSpPr>
        <p:sp>
          <p:nvSpPr>
            <p:cNvPr id="13" name="Freeform 12">
              <a:extLst>
                <a:ext uri="{FF2B5EF4-FFF2-40B4-BE49-F238E27FC236}">
                  <a16:creationId xmlns:a16="http://schemas.microsoft.com/office/drawing/2014/main" id="{0FEB5ACE-E1B0-C9AD-061E-53B6A9AE42F3}"/>
                </a:ext>
              </a:extLst>
            </p:cNvPr>
            <p:cNvSpPr/>
            <p:nvPr/>
          </p:nvSpPr>
          <p:spPr>
            <a:xfrm>
              <a:off x="7672641" y="1645885"/>
              <a:ext cx="2787306" cy="1110335"/>
            </a:xfrm>
            <a:custGeom>
              <a:avLst/>
              <a:gdLst>
                <a:gd name="connsiteX0" fmla="*/ 0 w 2787306"/>
                <a:gd name="connsiteY0" fmla="*/ 380624 h 1110335"/>
                <a:gd name="connsiteX1" fmla="*/ 345688 w 2787306"/>
                <a:gd name="connsiteY1" fmla="*/ 1483 h 1110335"/>
                <a:gd name="connsiteX2" fmla="*/ 758283 w 2787306"/>
                <a:gd name="connsiteY2" fmla="*/ 269112 h 1110335"/>
                <a:gd name="connsiteX3" fmla="*/ 992459 w 2787306"/>
                <a:gd name="connsiteY3" fmla="*/ 759765 h 1110335"/>
                <a:gd name="connsiteX4" fmla="*/ 858644 w 2787306"/>
                <a:gd name="connsiteY4" fmla="*/ 1083151 h 1110335"/>
                <a:gd name="connsiteX5" fmla="*/ 713678 w 2787306"/>
                <a:gd name="connsiteY5" fmla="*/ 1072000 h 1110335"/>
                <a:gd name="connsiteX6" fmla="*/ 724830 w 2787306"/>
                <a:gd name="connsiteY6" fmla="*/ 904731 h 1110335"/>
                <a:gd name="connsiteX7" fmla="*/ 1126274 w 2787306"/>
                <a:gd name="connsiteY7" fmla="*/ 726312 h 1110335"/>
                <a:gd name="connsiteX8" fmla="*/ 1471961 w 2787306"/>
                <a:gd name="connsiteY8" fmla="*/ 648253 h 1110335"/>
                <a:gd name="connsiteX9" fmla="*/ 2096430 w 2787306"/>
                <a:gd name="connsiteY9" fmla="*/ 915883 h 1110335"/>
                <a:gd name="connsiteX10" fmla="*/ 2430966 w 2787306"/>
                <a:gd name="connsiteY10" fmla="*/ 1094302 h 1110335"/>
                <a:gd name="connsiteX11" fmla="*/ 2776654 w 2787306"/>
                <a:gd name="connsiteY11" fmla="*/ 793219 h 1110335"/>
                <a:gd name="connsiteX12" fmla="*/ 2665142 w 2787306"/>
                <a:gd name="connsiteY12" fmla="*/ 146448 h 1110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87306" h="1110335">
                  <a:moveTo>
                    <a:pt x="0" y="380624"/>
                  </a:moveTo>
                  <a:cubicBezTo>
                    <a:pt x="109654" y="200346"/>
                    <a:pt x="219308" y="20068"/>
                    <a:pt x="345688" y="1483"/>
                  </a:cubicBezTo>
                  <a:cubicBezTo>
                    <a:pt x="472068" y="-17102"/>
                    <a:pt x="650488" y="142732"/>
                    <a:pt x="758283" y="269112"/>
                  </a:cubicBezTo>
                  <a:cubicBezTo>
                    <a:pt x="866078" y="395492"/>
                    <a:pt x="975732" y="624092"/>
                    <a:pt x="992459" y="759765"/>
                  </a:cubicBezTo>
                  <a:cubicBezTo>
                    <a:pt x="1009186" y="895438"/>
                    <a:pt x="905107" y="1031112"/>
                    <a:pt x="858644" y="1083151"/>
                  </a:cubicBezTo>
                  <a:cubicBezTo>
                    <a:pt x="812181" y="1135190"/>
                    <a:pt x="735980" y="1101737"/>
                    <a:pt x="713678" y="1072000"/>
                  </a:cubicBezTo>
                  <a:cubicBezTo>
                    <a:pt x="691376" y="1042263"/>
                    <a:pt x="656064" y="962346"/>
                    <a:pt x="724830" y="904731"/>
                  </a:cubicBezTo>
                  <a:cubicBezTo>
                    <a:pt x="793596" y="847116"/>
                    <a:pt x="1001752" y="769058"/>
                    <a:pt x="1126274" y="726312"/>
                  </a:cubicBezTo>
                  <a:cubicBezTo>
                    <a:pt x="1250796" y="683566"/>
                    <a:pt x="1310268" y="616658"/>
                    <a:pt x="1471961" y="648253"/>
                  </a:cubicBezTo>
                  <a:cubicBezTo>
                    <a:pt x="1633654" y="679848"/>
                    <a:pt x="1936596" y="841542"/>
                    <a:pt x="2096430" y="915883"/>
                  </a:cubicBezTo>
                  <a:cubicBezTo>
                    <a:pt x="2256264" y="990224"/>
                    <a:pt x="2317595" y="1114746"/>
                    <a:pt x="2430966" y="1094302"/>
                  </a:cubicBezTo>
                  <a:cubicBezTo>
                    <a:pt x="2544337" y="1073858"/>
                    <a:pt x="2737625" y="951195"/>
                    <a:pt x="2776654" y="793219"/>
                  </a:cubicBezTo>
                  <a:cubicBezTo>
                    <a:pt x="2815683" y="635243"/>
                    <a:pt x="2740412" y="390845"/>
                    <a:pt x="2665142" y="146448"/>
                  </a:cubicBezTo>
                </a:path>
              </a:pathLst>
            </a:custGeom>
            <a:noFill/>
            <a:ln>
              <a:tailEnd type="triangle" w="lg"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4" name="Oval 13">
              <a:extLst>
                <a:ext uri="{FF2B5EF4-FFF2-40B4-BE49-F238E27FC236}">
                  <a16:creationId xmlns:a16="http://schemas.microsoft.com/office/drawing/2014/main" id="{91C974FC-B281-520D-04F9-0989089C8AC9}"/>
                </a:ext>
              </a:extLst>
            </p:cNvPr>
            <p:cNvSpPr/>
            <p:nvPr/>
          </p:nvSpPr>
          <p:spPr>
            <a:xfrm>
              <a:off x="7574697" y="2014146"/>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5" name="Oval 14">
              <a:extLst>
                <a:ext uri="{FF2B5EF4-FFF2-40B4-BE49-F238E27FC236}">
                  <a16:creationId xmlns:a16="http://schemas.microsoft.com/office/drawing/2014/main" id="{D3DFC569-1951-3B80-A155-DD1D1CF603B1}"/>
                </a:ext>
              </a:extLst>
            </p:cNvPr>
            <p:cNvSpPr/>
            <p:nvPr/>
          </p:nvSpPr>
          <p:spPr>
            <a:xfrm>
              <a:off x="10247888" y="1647561"/>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E15224D6-BC3A-6100-CB6A-3453CB42511F}"/>
                    </a:ext>
                  </a:extLst>
                </p:cNvPr>
                <p:cNvSpPr txBox="1"/>
                <p:nvPr/>
              </p:nvSpPr>
              <p:spPr>
                <a:xfrm>
                  <a:off x="7241061" y="2187147"/>
                  <a:ext cx="7665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=0</m:t>
                        </m:r>
                      </m:oMath>
                    </m:oMathPara>
                  </a14:m>
                  <a:endParaRPr lang="en-IT" dirty="0"/>
                </a:p>
              </p:txBody>
            </p:sp>
          </mc:Choice>
          <mc:Fallback xmlns="">
            <p:sp>
              <p:nvSpPr>
                <p:cNvPr id="16" name="TextBox 15">
                  <a:extLst>
                    <a:ext uri="{FF2B5EF4-FFF2-40B4-BE49-F238E27FC236}">
                      <a16:creationId xmlns:a16="http://schemas.microsoft.com/office/drawing/2014/main" id="{E15224D6-BC3A-6100-CB6A-3453CB42511F}"/>
                    </a:ext>
                  </a:extLst>
                </p:cNvPr>
                <p:cNvSpPr txBox="1">
                  <a:spLocks noRot="1" noChangeAspect="1" noMove="1" noResize="1" noEditPoints="1" noAdjustHandles="1" noChangeArrowheads="1" noChangeShapeType="1" noTextEdit="1"/>
                </p:cNvSpPr>
                <p:nvPr/>
              </p:nvSpPr>
              <p:spPr>
                <a:xfrm>
                  <a:off x="7241061" y="2187147"/>
                  <a:ext cx="766557" cy="369332"/>
                </a:xfrm>
                <a:prstGeom prst="rect">
                  <a:avLst/>
                </a:prstGeom>
                <a:blipFill>
                  <a:blip r:embed="rId4"/>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ED4AAE2D-6E88-8A7D-46C5-927032428442}"/>
                    </a:ext>
                  </a:extLst>
                </p:cNvPr>
                <p:cNvSpPr txBox="1"/>
                <p:nvPr/>
              </p:nvSpPr>
              <p:spPr>
                <a:xfrm>
                  <a:off x="8798010" y="1458097"/>
                  <a:ext cx="68082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𝐗</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m:oMathPara>
                  </a14:m>
                  <a:endParaRPr lang="en-IT" dirty="0"/>
                </a:p>
              </p:txBody>
            </p:sp>
          </mc:Choice>
          <mc:Fallback xmlns="">
            <p:sp>
              <p:nvSpPr>
                <p:cNvPr id="17" name="TextBox 16">
                  <a:extLst>
                    <a:ext uri="{FF2B5EF4-FFF2-40B4-BE49-F238E27FC236}">
                      <a16:creationId xmlns:a16="http://schemas.microsoft.com/office/drawing/2014/main" id="{ED4AAE2D-6E88-8A7D-46C5-927032428442}"/>
                    </a:ext>
                  </a:extLst>
                </p:cNvPr>
                <p:cNvSpPr txBox="1">
                  <a:spLocks noRot="1" noChangeAspect="1" noMove="1" noResize="1" noEditPoints="1" noAdjustHandles="1" noChangeArrowheads="1" noChangeShapeType="1" noTextEdit="1"/>
                </p:cNvSpPr>
                <p:nvPr/>
              </p:nvSpPr>
              <p:spPr>
                <a:xfrm>
                  <a:off x="8798010" y="1458097"/>
                  <a:ext cx="680827" cy="369332"/>
                </a:xfrm>
                <a:prstGeom prst="rect">
                  <a:avLst/>
                </a:prstGeom>
                <a:blipFill>
                  <a:blip r:embed="rId5"/>
                  <a:stretch>
                    <a:fillRect b="-16667"/>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ABF4ED24-58B8-3F33-A8C9-5DB1DFBEB1B9}"/>
                    </a:ext>
                  </a:extLst>
                </p:cNvPr>
                <p:cNvSpPr txBox="1"/>
                <p:nvPr/>
              </p:nvSpPr>
              <p:spPr>
                <a:xfrm>
                  <a:off x="7225049" y="2743200"/>
                  <a:ext cx="362418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1" i="0" smtClean="0">
                                <a:latin typeface="Cambria Math" panose="02040503050406030204" pitchFamily="18" charset="0"/>
                              </a:rPr>
                              <m:t>|</m:t>
                            </m:r>
                            <m:r>
                              <a:rPr lang="en-US" b="1" i="0" smtClean="0">
                                <a:latin typeface="Cambria Math" panose="02040503050406030204" pitchFamily="18" charset="0"/>
                              </a:rPr>
                              <m:t>𝐗</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e>
                              <m:sup>
                                <m:r>
                                  <a:rPr lang="en-US" b="0" i="1" smtClean="0">
                                    <a:latin typeface="Cambria Math" panose="02040503050406030204" pitchFamily="18" charset="0"/>
                                  </a:rPr>
                                  <m:t>2</m:t>
                                </m:r>
                              </m:sup>
                            </m:sSup>
                          </m:e>
                        </m:d>
                        <m:r>
                          <a:rPr lang="en-US" b="0" i="1" smtClean="0">
                            <a:latin typeface="Cambria Math" panose="02040503050406030204" pitchFamily="18" charset="0"/>
                          </a:rPr>
                          <m:t>= ?</m:t>
                        </m:r>
                      </m:oMath>
                    </m:oMathPara>
                  </a14:m>
                  <a:endParaRPr lang="en-IT" dirty="0"/>
                </a:p>
              </p:txBody>
            </p:sp>
          </mc:Choice>
          <mc:Fallback xmlns="">
            <p:sp>
              <p:nvSpPr>
                <p:cNvPr id="18" name="TextBox 17">
                  <a:extLst>
                    <a:ext uri="{FF2B5EF4-FFF2-40B4-BE49-F238E27FC236}">
                      <a16:creationId xmlns:a16="http://schemas.microsoft.com/office/drawing/2014/main" id="{ABF4ED24-58B8-3F33-A8C9-5DB1DFBEB1B9}"/>
                    </a:ext>
                  </a:extLst>
                </p:cNvPr>
                <p:cNvSpPr txBox="1">
                  <a:spLocks noRot="1" noChangeAspect="1" noMove="1" noResize="1" noEditPoints="1" noAdjustHandles="1" noChangeArrowheads="1" noChangeShapeType="1" noTextEdit="1"/>
                </p:cNvSpPr>
                <p:nvPr/>
              </p:nvSpPr>
              <p:spPr>
                <a:xfrm>
                  <a:off x="7225049" y="2743200"/>
                  <a:ext cx="3624184" cy="369332"/>
                </a:xfrm>
                <a:prstGeom prst="rect">
                  <a:avLst/>
                </a:prstGeom>
                <a:blipFill>
                  <a:blip r:embed="rId6"/>
                  <a:stretch>
                    <a:fillRect b="-13333"/>
                  </a:stretch>
                </a:blipFill>
              </p:spPr>
              <p:txBody>
                <a:bodyPr/>
                <a:lstStyle/>
                <a:p>
                  <a:r>
                    <a:rPr lang="en-IT">
                      <a:noFill/>
                    </a:rPr>
                    <a:t> </a:t>
                  </a:r>
                </a:p>
              </p:txBody>
            </p:sp>
          </mc:Fallback>
        </mc:AlternateContent>
        <p:cxnSp>
          <p:nvCxnSpPr>
            <p:cNvPr id="19" name="Straight Connector 18">
              <a:extLst>
                <a:ext uri="{FF2B5EF4-FFF2-40B4-BE49-F238E27FC236}">
                  <a16:creationId xmlns:a16="http://schemas.microsoft.com/office/drawing/2014/main" id="{0FF483FB-44AF-C507-7C2B-EFEDD55463DE}"/>
                </a:ext>
              </a:extLst>
            </p:cNvPr>
            <p:cNvCxnSpPr>
              <a:stCxn id="14" idx="6"/>
              <a:endCxn id="15" idx="2"/>
            </p:cNvCxnSpPr>
            <p:nvPr/>
          </p:nvCxnSpPr>
          <p:spPr>
            <a:xfrm flipV="1">
              <a:off x="7735335" y="1721702"/>
              <a:ext cx="2512553" cy="366585"/>
            </a:xfrm>
            <a:prstGeom prst="line">
              <a:avLst/>
            </a:prstGeom>
            <a:ln>
              <a:prstDash val="dash"/>
              <a:tailEnd type="arrow"/>
            </a:ln>
          </p:spPr>
          <p:style>
            <a:lnRef idx="2">
              <a:schemeClr val="accent1"/>
            </a:lnRef>
            <a:fillRef idx="0">
              <a:schemeClr val="accent1"/>
            </a:fillRef>
            <a:effectRef idx="1">
              <a:schemeClr val="accent1"/>
            </a:effectRef>
            <a:fontRef idx="minor">
              <a:schemeClr val="tx1"/>
            </a:fontRef>
          </p:style>
        </p:cxnSp>
      </p:grpSp>
      <p:sp>
        <p:nvSpPr>
          <p:cNvPr id="20" name="TextBox 19">
            <a:extLst>
              <a:ext uri="{FF2B5EF4-FFF2-40B4-BE49-F238E27FC236}">
                <a16:creationId xmlns:a16="http://schemas.microsoft.com/office/drawing/2014/main" id="{D8804591-C785-BF7A-C421-29FC5571630C}"/>
              </a:ext>
            </a:extLst>
          </p:cNvPr>
          <p:cNvSpPr txBox="1"/>
          <p:nvPr/>
        </p:nvSpPr>
        <p:spPr>
          <a:xfrm>
            <a:off x="3430195" y="4869133"/>
            <a:ext cx="4265848" cy="276999"/>
          </a:xfrm>
          <a:prstGeom prst="rect">
            <a:avLst/>
          </a:prstGeom>
          <a:noFill/>
        </p:spPr>
        <p:txBody>
          <a:bodyPr wrap="none" rtlCol="0">
            <a:spAutoFit/>
          </a:bodyPr>
          <a:lstStyle/>
          <a:p>
            <a:r>
              <a:rPr lang="en-GB" sz="1200" dirty="0"/>
              <a:t>T</a:t>
            </a:r>
            <a:r>
              <a:rPr lang="en-IT" sz="1200" dirty="0"/>
              <a:t>wo-time, longitudinal Lagrangian velocity correlation function</a:t>
            </a:r>
          </a:p>
        </p:txBody>
      </p:sp>
      <p:sp>
        <p:nvSpPr>
          <p:cNvPr id="21" name="Left Brace 20">
            <a:extLst>
              <a:ext uri="{FF2B5EF4-FFF2-40B4-BE49-F238E27FC236}">
                <a16:creationId xmlns:a16="http://schemas.microsoft.com/office/drawing/2014/main" id="{7D2F0063-FE7C-DA7D-77BF-57AE5D8D8093}"/>
              </a:ext>
            </a:extLst>
          </p:cNvPr>
          <p:cNvSpPr/>
          <p:nvPr/>
        </p:nvSpPr>
        <p:spPr>
          <a:xfrm rot="16200000">
            <a:off x="5340334" y="3584724"/>
            <a:ext cx="321973" cy="2245007"/>
          </a:xfrm>
          <a:prstGeom prst="lef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T"/>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EB5D29A7-36A9-25EA-254F-14D0960D3A84}"/>
                  </a:ext>
                </a:extLst>
              </p:cNvPr>
              <p:cNvSpPr txBox="1"/>
              <p:nvPr/>
            </p:nvSpPr>
            <p:spPr>
              <a:xfrm>
                <a:off x="695828" y="4688277"/>
                <a:ext cx="7122017" cy="1455527"/>
              </a:xfrm>
              <a:prstGeom prst="rect">
                <a:avLst/>
              </a:prstGeom>
              <a:noFill/>
            </p:spPr>
            <p:txBody>
              <a:bodyPr wrap="square" rtlCol="0">
                <a:spAutoFit/>
              </a:bodyPr>
              <a:lstStyle/>
              <a:p>
                <a:pPr marL="285750" indent="-285750">
                  <a:buFont typeface="Arial" panose="020B0604020202020204" pitchFamily="34" charset="0"/>
                  <a:buChar char="•"/>
                </a:pPr>
                <a:r>
                  <a:rPr lang="en-IT" sz="2800" dirty="0"/>
                  <a:t>For </a:t>
                </a:r>
                <a14:m>
                  <m:oMath xmlns:m="http://schemas.openxmlformats.org/officeDocument/2006/math">
                    <m:r>
                      <a:rPr lang="en-US" sz="2800" b="0" i="1" smtClean="0">
                        <a:latin typeface="Cambria Math" panose="02040503050406030204" pitchFamily="18" charset="0"/>
                      </a:rPr>
                      <m:t>𝑡</m:t>
                    </m:r>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𝜏</m:t>
                        </m:r>
                      </m:e>
                      <m:sub>
                        <m:r>
                          <a:rPr lang="en-US" sz="2800" b="0" i="1" smtClean="0">
                            <a:latin typeface="Cambria Math" panose="02040503050406030204" pitchFamily="18" charset="0"/>
                          </a:rPr>
                          <m:t>𝐿</m:t>
                        </m:r>
                      </m:sub>
                    </m:sSub>
                    <m:r>
                      <a:rPr lang="en-US" sz="2800" b="0" i="1" smtClean="0">
                        <a:latin typeface="Cambria Math" panose="02040503050406030204" pitchFamily="18" charset="0"/>
                      </a:rPr>
                      <m:t>:</m:t>
                    </m:r>
                  </m:oMath>
                </a14:m>
                <a:endParaRPr lang="en-US" sz="28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IT" sz="2800" i="1" smtClean="0">
                              <a:latin typeface="Cambria Math" panose="02040503050406030204" pitchFamily="18" charset="0"/>
                            </a:rPr>
                          </m:ctrlPr>
                        </m:fPr>
                        <m:num>
                          <m:r>
                            <a:rPr lang="en-US" sz="2800" b="0" i="1" smtClean="0">
                              <a:latin typeface="Cambria Math" panose="02040503050406030204" pitchFamily="18" charset="0"/>
                            </a:rPr>
                            <m:t>𝑑</m:t>
                          </m:r>
                        </m:num>
                        <m:den>
                          <m:r>
                            <a:rPr lang="en-US" sz="2800" b="0" i="1" smtClean="0">
                              <a:latin typeface="Cambria Math" panose="02040503050406030204" pitchFamily="18" charset="0"/>
                            </a:rPr>
                            <m:t>𝑑𝑡</m:t>
                          </m:r>
                        </m:den>
                      </m:f>
                      <m:d>
                        <m:dPr>
                          <m:begChr m:val="⟨"/>
                          <m:endChr m:val="⟩"/>
                          <m:ctrlPr>
                            <a:rPr lang="en-US" sz="2800" b="0" i="1" smtClean="0">
                              <a:latin typeface="Cambria Math" panose="02040503050406030204" pitchFamily="18" charset="0"/>
                            </a:rPr>
                          </m:ctrlPr>
                        </m:dPr>
                        <m:e>
                          <m:r>
                            <a:rPr lang="en-US" sz="2800" b="1" i="0" smtClean="0">
                              <a:latin typeface="Cambria Math" panose="02040503050406030204" pitchFamily="18" charset="0"/>
                            </a:rPr>
                            <m:t>𝐗</m:t>
                          </m:r>
                          <m:r>
                            <a:rPr lang="en-US" sz="2800" b="0" i="1" smtClean="0">
                              <a:latin typeface="Cambria Math" panose="02040503050406030204" pitchFamily="18" charset="0"/>
                            </a:rPr>
                            <m:t>⋅</m:t>
                          </m:r>
                          <m:r>
                            <a:rPr lang="en-US" sz="2800" b="1" i="0" smtClean="0">
                              <a:latin typeface="Cambria Math" panose="02040503050406030204" pitchFamily="18" charset="0"/>
                            </a:rPr>
                            <m:t>𝐗</m:t>
                          </m:r>
                          <m:r>
                            <a:rPr lang="en-US" sz="2800" b="0" i="1" smtClean="0">
                              <a:latin typeface="Cambria Math" panose="02040503050406030204" pitchFamily="18" charset="0"/>
                            </a:rPr>
                            <m:t> </m:t>
                          </m:r>
                        </m:e>
                      </m:d>
                      <m:r>
                        <a:rPr lang="en-US" sz="2800" b="0" i="1" smtClean="0">
                          <a:latin typeface="Cambria Math" panose="02040503050406030204" pitchFamily="18" charset="0"/>
                        </a:rPr>
                        <m:t>≃2</m:t>
                      </m:r>
                      <m:nary>
                        <m:naryPr>
                          <m:ctrlPr>
                            <a:rPr lang="en-US" sz="2800" b="0" i="1" smtClean="0">
                              <a:latin typeface="Cambria Math" panose="02040503050406030204" pitchFamily="18" charset="0"/>
                            </a:rPr>
                          </m:ctrlPr>
                        </m:naryPr>
                        <m:sub>
                          <m:r>
                            <m:rPr>
                              <m:brk m:alnAt="23"/>
                            </m:rPr>
                            <a:rPr lang="en-US" sz="2800" b="0" i="1" smtClean="0">
                              <a:latin typeface="Cambria Math" panose="02040503050406030204" pitchFamily="18" charset="0"/>
                            </a:rPr>
                            <m:t>0</m:t>
                          </m:r>
                        </m:sub>
                        <m:sup>
                          <m:r>
                            <a:rPr lang="en-US" sz="2800" b="0" i="1" smtClean="0">
                              <a:latin typeface="Cambria Math" panose="02040503050406030204" pitchFamily="18" charset="0"/>
                            </a:rPr>
                            <m:t>∞</m:t>
                          </m:r>
                        </m:sup>
                        <m:e>
                          <m:r>
                            <a:rPr lang="en-US" sz="2800" b="0" i="1" smtClean="0">
                              <a:latin typeface="Cambria Math" panose="02040503050406030204" pitchFamily="18" charset="0"/>
                            </a:rPr>
                            <m:t>𝑑</m:t>
                          </m:r>
                          <m:r>
                            <a:rPr lang="en-US" sz="2800" b="0" i="1" smtClean="0">
                              <a:latin typeface="Cambria Math" panose="02040503050406030204" pitchFamily="18" charset="0"/>
                            </a:rPr>
                            <m:t>𝜏</m:t>
                          </m:r>
                          <m:r>
                            <a:rPr lang="en-US" sz="2800" b="0" i="1" smtClean="0">
                              <a:latin typeface="Cambria Math" panose="02040503050406030204" pitchFamily="18" charset="0"/>
                            </a:rPr>
                            <m:t> </m:t>
                          </m:r>
                        </m:e>
                      </m:nary>
                      <m:d>
                        <m:dPr>
                          <m:begChr m:val="⟨"/>
                          <m:endChr m:val="⟩"/>
                          <m:ctrlPr>
                            <a:rPr lang="en-US" sz="2800" b="0" i="1" smtClean="0">
                              <a:latin typeface="Cambria Math" panose="02040503050406030204" pitchFamily="18" charset="0"/>
                            </a:rPr>
                          </m:ctrlPr>
                        </m:dPr>
                        <m:e>
                          <m:sSub>
                            <m:sSubPr>
                              <m:ctrlPr>
                                <a:rPr lang="en-US" sz="2800" b="0" i="1" smtClean="0">
                                  <a:latin typeface="Cambria Math" panose="02040503050406030204" pitchFamily="18" charset="0"/>
                                </a:rPr>
                              </m:ctrlPr>
                            </m:sSubPr>
                            <m:e>
                              <m:r>
                                <a:rPr lang="en-US" sz="2800" b="1" i="0" smtClean="0">
                                  <a:latin typeface="Cambria Math" panose="02040503050406030204" pitchFamily="18" charset="0"/>
                                </a:rPr>
                                <m:t>𝐮</m:t>
                              </m:r>
                            </m:e>
                            <m:sub>
                              <m:r>
                                <a:rPr lang="en-US" sz="2800" b="0" i="1" smtClean="0">
                                  <a:latin typeface="Cambria Math" panose="02040503050406030204" pitchFamily="18" charset="0"/>
                                </a:rPr>
                                <m:t>𝐿</m:t>
                              </m:r>
                            </m:sub>
                          </m:sSub>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𝜏</m:t>
                              </m:r>
                            </m:e>
                          </m:d>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1" i="0" smtClean="0">
                                  <a:latin typeface="Cambria Math" panose="02040503050406030204" pitchFamily="18" charset="0"/>
                                </a:rPr>
                                <m:t>𝐮</m:t>
                              </m:r>
                            </m:e>
                            <m:sub>
                              <m:r>
                                <a:rPr lang="en-US" sz="2800" b="0" i="1" smtClean="0">
                                  <a:latin typeface="Cambria Math" panose="02040503050406030204" pitchFamily="18" charset="0"/>
                                </a:rPr>
                                <m:t>𝐿</m:t>
                              </m:r>
                            </m:sub>
                          </m:sSub>
                          <m:d>
                            <m:dPr>
                              <m:ctrlPr>
                                <a:rPr lang="en-US" sz="2800" b="0" i="1" smtClean="0">
                                  <a:latin typeface="Cambria Math" panose="02040503050406030204" pitchFamily="18" charset="0"/>
                                </a:rPr>
                              </m:ctrlPr>
                            </m:dPr>
                            <m:e>
                              <m:r>
                                <a:rPr lang="en-US" sz="2800" b="0" i="1" smtClean="0">
                                  <a:latin typeface="Cambria Math" panose="02040503050406030204" pitchFamily="18" charset="0"/>
                                </a:rPr>
                                <m:t>0</m:t>
                              </m:r>
                            </m:e>
                          </m:d>
                        </m:e>
                      </m:d>
                      <m:r>
                        <a:rPr lang="en-US" sz="2800" b="0" i="1" smtClean="0">
                          <a:latin typeface="Cambria Math" panose="02040503050406030204" pitchFamily="18" charset="0"/>
                        </a:rPr>
                        <m:t>=</m:t>
                      </m:r>
                      <m:r>
                        <m:rPr>
                          <m:sty m:val="p"/>
                        </m:rPr>
                        <a:rPr lang="en-US" sz="2800" b="0" i="0" smtClean="0">
                          <a:latin typeface="Cambria Math" panose="02040503050406030204" pitchFamily="18" charset="0"/>
                        </a:rPr>
                        <m:t>const</m:t>
                      </m:r>
                      <m:r>
                        <a:rPr lang="en-US" sz="2800" b="0" i="0" smtClean="0">
                          <a:latin typeface="Cambria Math" panose="02040503050406030204" pitchFamily="18" charset="0"/>
                        </a:rPr>
                        <m:t>.</m:t>
                      </m:r>
                    </m:oMath>
                  </m:oMathPara>
                </a14:m>
                <a:endParaRPr lang="en-IT" sz="2800" dirty="0"/>
              </a:p>
            </p:txBody>
          </p:sp>
        </mc:Choice>
        <mc:Fallback xmlns="">
          <p:sp>
            <p:nvSpPr>
              <p:cNvPr id="22" name="TextBox 21">
                <a:extLst>
                  <a:ext uri="{FF2B5EF4-FFF2-40B4-BE49-F238E27FC236}">
                    <a16:creationId xmlns:a16="http://schemas.microsoft.com/office/drawing/2014/main" id="{EB5D29A7-36A9-25EA-254F-14D0960D3A84}"/>
                  </a:ext>
                </a:extLst>
              </p:cNvPr>
              <p:cNvSpPr txBox="1">
                <a:spLocks noRot="1" noChangeAspect="1" noMove="1" noResize="1" noEditPoints="1" noAdjustHandles="1" noChangeArrowheads="1" noChangeShapeType="1" noTextEdit="1"/>
              </p:cNvSpPr>
              <p:nvPr/>
            </p:nvSpPr>
            <p:spPr>
              <a:xfrm>
                <a:off x="695828" y="4688277"/>
                <a:ext cx="7122017" cy="1455527"/>
              </a:xfrm>
              <a:prstGeom prst="rect">
                <a:avLst/>
              </a:prstGeom>
              <a:blipFill>
                <a:blip r:embed="rId7"/>
                <a:stretch>
                  <a:fillRect l="-1423" t="-91304" b="-174783"/>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0B9344C5-636B-969B-9486-4092C83220E3}"/>
                  </a:ext>
                </a:extLst>
              </p:cNvPr>
              <p:cNvSpPr txBox="1"/>
              <p:nvPr/>
            </p:nvSpPr>
            <p:spPr>
              <a:xfrm>
                <a:off x="708337" y="6181859"/>
                <a:ext cx="8295861" cy="523220"/>
              </a:xfrm>
              <a:prstGeom prst="rect">
                <a:avLst/>
              </a:prstGeom>
              <a:noFill/>
            </p:spPr>
            <p:txBody>
              <a:bodyPr wrap="none" rtlCol="0">
                <a:spAutoFit/>
              </a:bodyPr>
              <a:lstStyle/>
              <a:p>
                <a:r>
                  <a:rPr lang="en-GB" sz="2800" dirty="0"/>
                  <a:t>S</a:t>
                </a:r>
                <a:r>
                  <a:rPr lang="en-IT" sz="2800" dirty="0"/>
                  <a:t>o </a:t>
                </a:r>
                <a14:m>
                  <m:oMath xmlns:m="http://schemas.openxmlformats.org/officeDocument/2006/math">
                    <m:d>
                      <m:dPr>
                        <m:begChr m:val="⟨"/>
                        <m:endChr m:val="⟩"/>
                        <m:ctrlPr>
                          <a:rPr lang="en-US" sz="2800" b="0" i="1" smtClean="0">
                            <a:latin typeface="Cambria Math" panose="02040503050406030204" pitchFamily="18" charset="0"/>
                          </a:rPr>
                        </m:ctrlPr>
                      </m:dPr>
                      <m:e>
                        <m:sSup>
                          <m:sSupPr>
                            <m:ctrlPr>
                              <a:rPr lang="en-US" sz="2800" b="0" i="1" smtClean="0">
                                <a:latin typeface="Cambria Math" panose="02040503050406030204" pitchFamily="18" charset="0"/>
                              </a:rPr>
                            </m:ctrlPr>
                          </m:sSupPr>
                          <m:e>
                            <m:d>
                              <m:dPr>
                                <m:begChr m:val="|"/>
                                <m:endChr m:val="|"/>
                                <m:ctrlPr>
                                  <a:rPr lang="en-US" sz="2800" b="1" i="1" smtClean="0">
                                    <a:latin typeface="Cambria Math" panose="02040503050406030204" pitchFamily="18" charset="0"/>
                                  </a:rPr>
                                </m:ctrlPr>
                              </m:dPr>
                              <m:e>
                                <m:r>
                                  <a:rPr lang="en-US" sz="2800" b="1" i="0" smtClean="0">
                                    <a:latin typeface="Cambria Math" panose="02040503050406030204" pitchFamily="18" charset="0"/>
                                  </a:rPr>
                                  <m:t>𝐗</m:t>
                                </m:r>
                                <m:d>
                                  <m:dPr>
                                    <m:ctrlPr>
                                      <a:rPr lang="en-US" sz="2800" b="1" i="1" smtClean="0">
                                        <a:latin typeface="Cambria Math" panose="02040503050406030204" pitchFamily="18" charset="0"/>
                                      </a:rPr>
                                    </m:ctrlPr>
                                  </m:dPr>
                                  <m:e>
                                    <m:r>
                                      <a:rPr lang="en-US" sz="2800" b="0" i="1" smtClean="0">
                                        <a:latin typeface="Cambria Math" panose="02040503050406030204" pitchFamily="18" charset="0"/>
                                      </a:rPr>
                                      <m:t>𝑡</m:t>
                                    </m:r>
                                  </m:e>
                                </m:d>
                              </m:e>
                            </m:d>
                          </m:e>
                          <m:sup>
                            <m:r>
                              <a:rPr lang="en-US" sz="2800" b="0" i="1" smtClean="0">
                                <a:latin typeface="Cambria Math" panose="02040503050406030204" pitchFamily="18" charset="0"/>
                              </a:rPr>
                              <m:t>2</m:t>
                            </m:r>
                          </m:sup>
                        </m:sSup>
                        <m:r>
                          <a:rPr lang="en-US" sz="2800" b="0" i="1" smtClean="0">
                            <a:latin typeface="Cambria Math" panose="02040503050406030204" pitchFamily="18" charset="0"/>
                          </a:rPr>
                          <m:t> </m:t>
                        </m:r>
                      </m:e>
                    </m:d>
                    <m:r>
                      <a:rPr lang="en-US" sz="2800" b="0" i="1" smtClean="0">
                        <a:latin typeface="Cambria Math" panose="02040503050406030204" pitchFamily="18" charset="0"/>
                      </a:rPr>
                      <m:t>∼</m:t>
                    </m:r>
                    <m:r>
                      <a:rPr lang="en-US" sz="2800" b="0" i="1" smtClean="0">
                        <a:latin typeface="Cambria Math" panose="02040503050406030204" pitchFamily="18" charset="0"/>
                      </a:rPr>
                      <m:t>𝑡</m:t>
                    </m:r>
                    <m:r>
                      <a:rPr lang="en-US" sz="2800" b="0" i="1" smtClean="0">
                        <a:latin typeface="Cambria Math" panose="02040503050406030204" pitchFamily="18" charset="0"/>
                      </a:rPr>
                      <m:t>.</m:t>
                    </m:r>
                  </m:oMath>
                </a14:m>
                <a:r>
                  <a:rPr lang="en-IT" sz="2800" dirty="0"/>
                  <a:t> </a:t>
                </a:r>
                <a:r>
                  <a:rPr lang="en-IT" sz="2800" b="1" dirty="0"/>
                  <a:t>Effective diffusion at long times!</a:t>
                </a:r>
              </a:p>
            </p:txBody>
          </p:sp>
        </mc:Choice>
        <mc:Fallback xmlns="">
          <p:sp>
            <p:nvSpPr>
              <p:cNvPr id="23" name="TextBox 22">
                <a:extLst>
                  <a:ext uri="{FF2B5EF4-FFF2-40B4-BE49-F238E27FC236}">
                    <a16:creationId xmlns:a16="http://schemas.microsoft.com/office/drawing/2014/main" id="{0B9344C5-636B-969B-9486-4092C83220E3}"/>
                  </a:ext>
                </a:extLst>
              </p:cNvPr>
              <p:cNvSpPr txBox="1">
                <a:spLocks noRot="1" noChangeAspect="1" noMove="1" noResize="1" noEditPoints="1" noAdjustHandles="1" noChangeArrowheads="1" noChangeShapeType="1" noTextEdit="1"/>
              </p:cNvSpPr>
              <p:nvPr/>
            </p:nvSpPr>
            <p:spPr>
              <a:xfrm>
                <a:off x="708337" y="6181859"/>
                <a:ext cx="8295861" cy="523220"/>
              </a:xfrm>
              <a:prstGeom prst="rect">
                <a:avLst/>
              </a:prstGeom>
              <a:blipFill>
                <a:blip r:embed="rId8"/>
                <a:stretch>
                  <a:fillRect l="-1529" t="-11905" b="-33333"/>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F46442E7-7BC8-DEAE-4A88-B84B3C45452C}"/>
                  </a:ext>
                </a:extLst>
              </p:cNvPr>
              <p:cNvSpPr txBox="1"/>
              <p:nvPr/>
            </p:nvSpPr>
            <p:spPr>
              <a:xfrm>
                <a:off x="7942218" y="3575911"/>
                <a:ext cx="4153988" cy="2096728"/>
              </a:xfrm>
              <a:prstGeom prst="rect">
                <a:avLst/>
              </a:prstGeom>
              <a:noFill/>
            </p:spPr>
            <p:txBody>
              <a:bodyPr wrap="square" rtlCol="0">
                <a:spAutoFit/>
              </a:bodyPr>
              <a:lstStyle/>
              <a:p>
                <a:r>
                  <a:rPr lang="en-IT" dirty="0"/>
                  <a:t>N.B. for short times </a:t>
                </a:r>
                <a14:m>
                  <m:oMath xmlns:m="http://schemas.openxmlformats.org/officeDocument/2006/math">
                    <m:r>
                      <a:rPr lang="en-US" sz="1800" b="0" i="1" smtClean="0">
                        <a:latin typeface="Cambria Math" panose="02040503050406030204" pitchFamily="18" charset="0"/>
                      </a:rPr>
                      <m:t>𝑡</m:t>
                    </m:r>
                    <m:r>
                      <a:rPr lang="en-US" sz="1800" b="0" i="1" smtClean="0">
                        <a:latin typeface="Cambria Math" panose="02040503050406030204" pitchFamily="18" charset="0"/>
                      </a:rPr>
                      <m:t>≪</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𝜏</m:t>
                        </m:r>
                      </m:e>
                      <m:sub>
                        <m:r>
                          <a:rPr lang="en-US" sz="1800" b="0" i="1" smtClean="0">
                            <a:latin typeface="Cambria Math" panose="02040503050406030204" pitchFamily="18" charset="0"/>
                          </a:rPr>
                          <m:t>𝐿</m:t>
                        </m:r>
                      </m:sub>
                    </m:sSub>
                    <m:r>
                      <a:rPr lang="en-US" sz="1800" b="0" i="1" smtClean="0">
                        <a:latin typeface="Cambria Math" panose="02040503050406030204" pitchFamily="18" charset="0"/>
                      </a:rPr>
                      <m:t>:</m:t>
                    </m:r>
                  </m:oMath>
                </a14:m>
                <a:endParaRPr lang="en-US" sz="1800" b="0" dirty="0"/>
              </a:p>
              <a:p>
                <a:pPr/>
                <a14:m>
                  <m:oMathPara xmlns:m="http://schemas.openxmlformats.org/officeDocument/2006/math">
                    <m:oMathParaPr>
                      <m:jc m:val="centerGroup"/>
                    </m:oMathParaPr>
                    <m:oMath xmlns:m="http://schemas.openxmlformats.org/officeDocument/2006/math">
                      <m:f>
                        <m:fPr>
                          <m:ctrlPr>
                            <a:rPr lang="en-IT" i="1" smtClean="0">
                              <a:latin typeface="Cambria Math" panose="02040503050406030204" pitchFamily="18" charset="0"/>
                            </a:rPr>
                          </m:ctrlPr>
                        </m:fPr>
                        <m:num>
                          <m:r>
                            <a:rPr lang="en-US" b="0" i="1" smtClean="0">
                              <a:latin typeface="Cambria Math" panose="02040503050406030204" pitchFamily="18" charset="0"/>
                            </a:rPr>
                            <m:t>𝑑</m:t>
                          </m:r>
                        </m:num>
                        <m:den>
                          <m:r>
                            <a:rPr lang="en-US" b="0" i="1" smtClean="0">
                              <a:latin typeface="Cambria Math" panose="02040503050406030204" pitchFamily="18" charset="0"/>
                            </a:rPr>
                            <m:t>𝑑𝑡</m:t>
                          </m:r>
                        </m:den>
                      </m:f>
                      <m:d>
                        <m:dPr>
                          <m:begChr m:val="⟨"/>
                          <m:endChr m:val="⟩"/>
                          <m:ctrlPr>
                            <a:rPr lang="en-US" b="0" i="1" smtClean="0">
                              <a:latin typeface="Cambria Math" panose="02040503050406030204" pitchFamily="18" charset="0"/>
                            </a:rPr>
                          </m:ctrlPr>
                        </m:dPr>
                        <m:e>
                          <m:r>
                            <a:rPr lang="en-US" b="1" i="0" smtClean="0">
                              <a:latin typeface="Cambria Math" panose="02040503050406030204" pitchFamily="18" charset="0"/>
                            </a:rPr>
                            <m:t>𝐗</m:t>
                          </m:r>
                          <m:r>
                            <a:rPr lang="en-US" b="0" i="1" smtClean="0">
                              <a:latin typeface="Cambria Math" panose="02040503050406030204" pitchFamily="18" charset="0"/>
                            </a:rPr>
                            <m:t>⋅</m:t>
                          </m:r>
                          <m:r>
                            <a:rPr lang="en-US" b="1" i="0" smtClean="0">
                              <a:latin typeface="Cambria Math" panose="02040503050406030204" pitchFamily="18" charset="0"/>
                            </a:rPr>
                            <m:t>𝐗</m:t>
                          </m:r>
                          <m:r>
                            <a:rPr lang="en-US" b="0" i="1" smtClean="0">
                              <a:latin typeface="Cambria Math" panose="02040503050406030204" pitchFamily="18" charset="0"/>
                            </a:rPr>
                            <m:t> </m:t>
                          </m:r>
                        </m:e>
                      </m:d>
                      <m:r>
                        <a:rPr lang="en-US" b="0" i="1" smtClean="0">
                          <a:latin typeface="Cambria Math" panose="02040503050406030204" pitchFamily="18" charset="0"/>
                        </a:rPr>
                        <m:t>≃2</m:t>
                      </m:r>
                      <m:nary>
                        <m:naryPr>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0</m:t>
                          </m:r>
                        </m:sub>
                        <m:sup>
                          <m:r>
                            <a:rPr lang="en-US" b="0" i="1" smtClean="0">
                              <a:latin typeface="Cambria Math" panose="02040503050406030204" pitchFamily="18" charset="0"/>
                            </a:rPr>
                            <m:t>𝑡</m:t>
                          </m:r>
                        </m:sup>
                        <m:e>
                          <m:r>
                            <a:rPr lang="en-US" b="0" i="1" smtClean="0">
                              <a:latin typeface="Cambria Math" panose="02040503050406030204" pitchFamily="18" charset="0"/>
                            </a:rPr>
                            <m:t>𝑑</m:t>
                          </m:r>
                          <m:r>
                            <a:rPr lang="en-US" b="0" i="1" smtClean="0">
                              <a:latin typeface="Cambria Math" panose="02040503050406030204" pitchFamily="18" charset="0"/>
                            </a:rPr>
                            <m:t>𝜏</m:t>
                          </m:r>
                          <m:r>
                            <a:rPr lang="en-US" b="0" i="1" smtClean="0">
                              <a:latin typeface="Cambria Math" panose="02040503050406030204" pitchFamily="18" charset="0"/>
                            </a:rPr>
                            <m:t> </m:t>
                          </m:r>
                        </m:e>
                      </m:nary>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0</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0</m:t>
                              </m:r>
                            </m:e>
                          </m:d>
                        </m:e>
                      </m:d>
                      <m:r>
                        <a:rPr lang="en-US" b="0" i="1" smtClean="0">
                          <a:latin typeface="Cambria Math" panose="02040503050406030204" pitchFamily="18" charset="0"/>
                        </a:rPr>
                        <m:t>=2</m:t>
                      </m:r>
                      <m:sSup>
                        <m:sSupPr>
                          <m:ctrlPr>
                            <a:rPr lang="en-US" b="0" i="1" smtClean="0">
                              <a:latin typeface="Cambria Math" panose="02040503050406030204" pitchFamily="18" charset="0"/>
                            </a:rPr>
                          </m:ctrlPr>
                        </m:sSupPr>
                        <m:e>
                          <m:d>
                            <m:dPr>
                              <m:begChr m:val="|"/>
                              <m:endChr m:val="|"/>
                              <m:ctrlPr>
                                <a:rPr lang="en-US" b="0"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0" smtClean="0">
                                      <a:latin typeface="Cambria Math" panose="02040503050406030204" pitchFamily="18" charset="0"/>
                                    </a:rPr>
                                    <m:t>𝐮</m:t>
                                  </m:r>
                                </m:e>
                                <m:sub>
                                  <m:r>
                                    <a:rPr lang="en-US" b="0" i="1" smtClean="0">
                                      <a:latin typeface="Cambria Math" panose="02040503050406030204" pitchFamily="18" charset="0"/>
                                    </a:rPr>
                                    <m:t>𝐿</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0</m:t>
                                  </m:r>
                                </m:e>
                              </m:d>
                            </m:e>
                          </m:d>
                        </m:e>
                        <m:sup>
                          <m:r>
                            <a:rPr lang="en-US" b="0" i="1" smtClean="0">
                              <a:latin typeface="Cambria Math" panose="02040503050406030204" pitchFamily="18" charset="0"/>
                            </a:rPr>
                            <m:t>2</m:t>
                          </m:r>
                        </m:sup>
                      </m:sSup>
                      <m:r>
                        <a:rPr lang="en-US" b="0" i="1" smtClean="0">
                          <a:latin typeface="Cambria Math" panose="02040503050406030204" pitchFamily="18" charset="0"/>
                        </a:rPr>
                        <m:t>𝑡</m:t>
                      </m:r>
                    </m:oMath>
                  </m:oMathPara>
                </a14:m>
                <a:endParaRPr lang="en-US" sz="1800" b="0" dirty="0"/>
              </a:p>
              <a:p>
                <a:r>
                  <a:rPr lang="en-US" dirty="0"/>
                  <a:t>So </a:t>
                </a:r>
                <a14:m>
                  <m:oMath xmlns:m="http://schemas.openxmlformats.org/officeDocument/2006/math">
                    <m:d>
                      <m:dPr>
                        <m:begChr m:val="⟨"/>
                        <m:endChr m:val="⟩"/>
                        <m:ctrlPr>
                          <a:rPr lang="en-US" sz="1800" b="0" i="1" smtClean="0">
                            <a:latin typeface="Cambria Math" panose="02040503050406030204" pitchFamily="18" charset="0"/>
                          </a:rPr>
                        </m:ctrlPr>
                      </m:dPr>
                      <m:e>
                        <m:sSup>
                          <m:sSupPr>
                            <m:ctrlPr>
                              <a:rPr lang="en-US" sz="1800" b="0" i="1" smtClean="0">
                                <a:latin typeface="Cambria Math" panose="02040503050406030204" pitchFamily="18" charset="0"/>
                              </a:rPr>
                            </m:ctrlPr>
                          </m:sSupPr>
                          <m:e>
                            <m:d>
                              <m:dPr>
                                <m:begChr m:val="|"/>
                                <m:endChr m:val="|"/>
                                <m:ctrlPr>
                                  <a:rPr lang="en-US" sz="1800" b="1" i="1" smtClean="0">
                                    <a:latin typeface="Cambria Math" panose="02040503050406030204" pitchFamily="18" charset="0"/>
                                  </a:rPr>
                                </m:ctrlPr>
                              </m:dPr>
                              <m:e>
                                <m:r>
                                  <a:rPr lang="en-US" sz="1800" b="1" i="0" smtClean="0">
                                    <a:latin typeface="Cambria Math" panose="02040503050406030204" pitchFamily="18" charset="0"/>
                                  </a:rPr>
                                  <m:t>𝐗</m:t>
                                </m:r>
                                <m:d>
                                  <m:dPr>
                                    <m:ctrlPr>
                                      <a:rPr lang="en-US" sz="1800" b="1" i="1" smtClean="0">
                                        <a:latin typeface="Cambria Math" panose="02040503050406030204" pitchFamily="18" charset="0"/>
                                      </a:rPr>
                                    </m:ctrlPr>
                                  </m:dPr>
                                  <m:e>
                                    <m:r>
                                      <a:rPr lang="en-US" sz="1800" b="0" i="1" smtClean="0">
                                        <a:latin typeface="Cambria Math" panose="02040503050406030204" pitchFamily="18" charset="0"/>
                                      </a:rPr>
                                      <m:t>𝑡</m:t>
                                    </m:r>
                                  </m:e>
                                </m:d>
                              </m:e>
                            </m:d>
                          </m:e>
                          <m:sup>
                            <m:r>
                              <a:rPr lang="en-US" sz="1800" b="0" i="1" smtClean="0">
                                <a:latin typeface="Cambria Math" panose="02040503050406030204" pitchFamily="18" charset="0"/>
                              </a:rPr>
                              <m:t>2</m:t>
                            </m:r>
                          </m:sup>
                        </m:sSup>
                        <m:r>
                          <a:rPr lang="en-US" sz="1800" b="0" i="1" smtClean="0">
                            <a:latin typeface="Cambria Math" panose="02040503050406030204" pitchFamily="18" charset="0"/>
                          </a:rPr>
                          <m:t> </m:t>
                        </m:r>
                      </m:e>
                    </m:d>
                    <m:r>
                      <a:rPr lang="en-US" sz="1800" b="0" i="1" smtClean="0">
                        <a:latin typeface="Cambria Math" panose="02040503050406030204" pitchFamily="18" charset="0"/>
                      </a:rPr>
                      <m:t>∼</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𝑡</m:t>
                        </m:r>
                      </m:e>
                      <m:sup>
                        <m:r>
                          <a:rPr lang="en-US" sz="1800" b="0" i="1" smtClean="0">
                            <a:latin typeface="Cambria Math" panose="02040503050406030204" pitchFamily="18" charset="0"/>
                          </a:rPr>
                          <m:t>2</m:t>
                        </m:r>
                      </m:sup>
                    </m:sSup>
                  </m:oMath>
                </a14:m>
                <a:r>
                  <a:rPr lang="en-IT" dirty="0"/>
                  <a:t>. </a:t>
                </a:r>
                <a:r>
                  <a:rPr lang="en-IT" b="1" dirty="0"/>
                  <a:t>Ballistic </a:t>
                </a:r>
                <a:r>
                  <a:rPr lang="en-IT" dirty="0"/>
                  <a:t>motion at short times, controlled by initial velocity</a:t>
                </a:r>
                <a:endParaRPr lang="en-IT" b="1" dirty="0"/>
              </a:p>
              <a:p>
                <a:endParaRPr lang="en-US" sz="1800" b="0" dirty="0"/>
              </a:p>
            </p:txBody>
          </p:sp>
        </mc:Choice>
        <mc:Fallback xmlns="">
          <p:sp>
            <p:nvSpPr>
              <p:cNvPr id="24" name="TextBox 23">
                <a:extLst>
                  <a:ext uri="{FF2B5EF4-FFF2-40B4-BE49-F238E27FC236}">
                    <a16:creationId xmlns:a16="http://schemas.microsoft.com/office/drawing/2014/main" id="{F46442E7-7BC8-DEAE-4A88-B84B3C45452C}"/>
                  </a:ext>
                </a:extLst>
              </p:cNvPr>
              <p:cNvSpPr txBox="1">
                <a:spLocks noRot="1" noChangeAspect="1" noMove="1" noResize="1" noEditPoints="1" noAdjustHandles="1" noChangeArrowheads="1" noChangeShapeType="1" noTextEdit="1"/>
              </p:cNvSpPr>
              <p:nvPr/>
            </p:nvSpPr>
            <p:spPr>
              <a:xfrm>
                <a:off x="7942218" y="3575911"/>
                <a:ext cx="4153988" cy="2096728"/>
              </a:xfrm>
              <a:prstGeom prst="rect">
                <a:avLst/>
              </a:prstGeom>
              <a:blipFill>
                <a:blip r:embed="rId9"/>
                <a:stretch>
                  <a:fillRect l="-1220" t="-39157" b="-26506"/>
                </a:stretch>
              </a:blipFill>
            </p:spPr>
            <p:txBody>
              <a:bodyPr/>
              <a:lstStyle/>
              <a:p>
                <a:r>
                  <a:rPr lang="en-IT">
                    <a:noFill/>
                  </a:rPr>
                  <a:t> </a:t>
                </a:r>
              </a:p>
            </p:txBody>
          </p:sp>
        </mc:Fallback>
      </mc:AlternateContent>
    </p:spTree>
    <p:extLst>
      <p:ext uri="{BB962C8B-B14F-4D97-AF65-F5344CB8AC3E}">
        <p14:creationId xmlns:p14="http://schemas.microsoft.com/office/powerpoint/2010/main" val="2875152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04CB1-BB34-2827-FFDC-472BC4997E73}"/>
              </a:ext>
            </a:extLst>
          </p:cNvPr>
          <p:cNvSpPr>
            <a:spLocks noGrp="1"/>
          </p:cNvSpPr>
          <p:nvPr>
            <p:ph type="title"/>
          </p:nvPr>
        </p:nvSpPr>
        <p:spPr/>
        <p:txBody>
          <a:bodyPr>
            <a:normAutofit/>
          </a:bodyPr>
          <a:lstStyle/>
          <a:p>
            <a:r>
              <a:rPr lang="en-IT" sz="3200" dirty="0"/>
              <a:t>Two-particle dispersion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557DC1E-09AC-F96F-0894-2BBFD91FDBAE}"/>
                  </a:ext>
                </a:extLst>
              </p:cNvPr>
              <p:cNvSpPr>
                <a:spLocks noGrp="1"/>
              </p:cNvSpPr>
              <p:nvPr>
                <p:ph idx="1"/>
              </p:nvPr>
            </p:nvSpPr>
            <p:spPr>
              <a:xfrm>
                <a:off x="760927" y="1323349"/>
                <a:ext cx="5833056" cy="4351338"/>
              </a:xfrm>
            </p:spPr>
            <p:txBody>
              <a:bodyPr>
                <a:normAutofit/>
              </a:bodyPr>
              <a:lstStyle/>
              <a:p>
                <a:r>
                  <a:rPr lang="en-IT" sz="2400" dirty="0"/>
                  <a:t>If particles separated by </a:t>
                </a:r>
                <a14:m>
                  <m:oMath xmlns:m="http://schemas.openxmlformats.org/officeDocument/2006/math">
                    <m:r>
                      <a:rPr lang="en-US" sz="2400" b="0" i="1" smtClean="0">
                        <a:latin typeface="Cambria Math" panose="02040503050406030204" pitchFamily="18" charset="0"/>
                      </a:rPr>
                      <m:t>𝑟</m:t>
                    </m:r>
                  </m:oMath>
                </a14:m>
                <a:r>
                  <a:rPr lang="en-IT" sz="2400" dirty="0"/>
                  <a:t>, only eddies of size </a:t>
                </a:r>
                <a14:m>
                  <m:oMath xmlns:m="http://schemas.openxmlformats.org/officeDocument/2006/math">
                    <m:r>
                      <a:rPr lang="en-US" sz="2400" b="0" i="1" smtClean="0">
                        <a:latin typeface="Cambria Math" panose="02040503050406030204" pitchFamily="18" charset="0"/>
                      </a:rPr>
                      <m:t>ℓ∼</m:t>
                    </m:r>
                    <m:r>
                      <a:rPr lang="en-US" sz="2400" b="0" i="1" smtClean="0">
                        <a:latin typeface="Cambria Math" panose="02040503050406030204" pitchFamily="18" charset="0"/>
                      </a:rPr>
                      <m:t>𝑟</m:t>
                    </m:r>
                  </m:oMath>
                </a14:m>
                <a:r>
                  <a:rPr lang="en-IT" sz="2400" dirty="0"/>
                  <a:t> effective at displacing particles</a:t>
                </a:r>
              </a:p>
              <a:p>
                <a:r>
                  <a:rPr lang="en-IT" sz="2400" dirty="0"/>
                  <a:t>Therefore expect </a:t>
                </a:r>
                <a14:m>
                  <m:oMath xmlns:m="http://schemas.openxmlformats.org/officeDocument/2006/math">
                    <m:f>
                      <m:fPr>
                        <m:ctrlPr>
                          <a:rPr lang="en-IT" sz="2400" i="1" smtClean="0">
                            <a:latin typeface="Cambria Math" panose="02040503050406030204" pitchFamily="18" charset="0"/>
                          </a:rPr>
                        </m:ctrlPr>
                      </m:fPr>
                      <m:num>
                        <m:r>
                          <a:rPr lang="en-US" sz="2400" b="0" i="1" smtClean="0">
                            <a:latin typeface="Cambria Math" panose="02040503050406030204" pitchFamily="18" charset="0"/>
                          </a:rPr>
                          <m:t>𝑑𝑟</m:t>
                        </m:r>
                      </m:num>
                      <m:den>
                        <m:r>
                          <a:rPr lang="en-US" sz="2400" b="0" i="1" smtClean="0">
                            <a:latin typeface="Cambria Math" panose="02040503050406030204" pitchFamily="18" charset="0"/>
                          </a:rPr>
                          <m:t>𝑑𝑡</m:t>
                        </m:r>
                      </m:den>
                    </m:f>
                    <m:r>
                      <a:rPr lang="en-US" sz="2400" b="0" i="1" smtClean="0">
                        <a:latin typeface="Cambria Math" panose="02040503050406030204" pitchFamily="18" charset="0"/>
                      </a:rPr>
                      <m:t>=</m:t>
                    </m:r>
                    <m:r>
                      <a:rPr lang="en-US" sz="2400" b="0" i="1" smtClean="0">
                        <a:latin typeface="Cambria Math" panose="02040503050406030204" pitchFamily="18" charset="0"/>
                      </a:rPr>
                      <m:t>𝑓</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𝑟</m:t>
                            </m:r>
                          </m:sub>
                        </m:sSub>
                        <m:r>
                          <a:rPr lang="en-US" sz="2400" b="0" i="1" smtClean="0">
                            <a:latin typeface="Cambria Math" panose="02040503050406030204" pitchFamily="18" charset="0"/>
                          </a:rPr>
                          <m:t>,</m:t>
                        </m:r>
                        <m:r>
                          <a:rPr lang="en-US" sz="2400" b="0" i="1" smtClean="0">
                            <a:latin typeface="Cambria Math" panose="02040503050406030204" pitchFamily="18" charset="0"/>
                          </a:rPr>
                          <m:t>𝑡</m:t>
                        </m:r>
                      </m:e>
                    </m:d>
                  </m:oMath>
                </a14:m>
                <a:r>
                  <a:rPr lang="en-IT" sz="2400" dirty="0"/>
                  <a:t> where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Sub>
                  </m:oMath>
                </a14:m>
                <a:r>
                  <a:rPr lang="en-IT" sz="2400" dirty="0"/>
                  <a:t> is typical velocity at scale </a:t>
                </a:r>
                <a14:m>
                  <m:oMath xmlns:m="http://schemas.openxmlformats.org/officeDocument/2006/math">
                    <m:r>
                      <a:rPr lang="en-US" sz="2400" b="0" i="1" smtClean="0">
                        <a:latin typeface="Cambria Math" panose="02040503050406030204" pitchFamily="18" charset="0"/>
                      </a:rPr>
                      <m:t>ℓ</m:t>
                    </m:r>
                  </m:oMath>
                </a14:m>
                <a:endParaRPr lang="en-US" sz="2400" b="0" dirty="0"/>
              </a:p>
              <a:p>
                <a:r>
                  <a:rPr lang="en-US" sz="2400" dirty="0"/>
                  <a:t>Self-similar cascade: eddies pass on their energy in one turnover time </a:t>
                </a:r>
                <a14:m>
                  <m:oMath xmlns:m="http://schemas.openxmlformats.org/officeDocument/2006/math">
                    <m:r>
                      <a:rPr lang="en-US" sz="2400" b="0" i="1" smtClean="0">
                        <a:latin typeface="Cambria Math" panose="02040503050406030204" pitchFamily="18" charset="0"/>
                      </a:rPr>
                      <m:t>𝜏</m:t>
                    </m:r>
                    <m:r>
                      <a:rPr lang="en-US" sz="2400" b="0" i="1" smtClean="0">
                        <a:latin typeface="Cambria Math" panose="02040503050406030204" pitchFamily="18" charset="0"/>
                      </a:rPr>
                      <m:t>∼ℓ/</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Sub>
                  </m:oMath>
                </a14:m>
                <a:r>
                  <a:rPr lang="en-US" sz="2400" b="0" dirty="0"/>
                  <a:t> i.e.</a:t>
                </a:r>
                <a:r>
                  <a:rPr lang="en-US" sz="2400" dirty="0"/>
                  <a:t> dissipation rate is</a:t>
                </a:r>
              </a:p>
              <a:p>
                <a:pPr marL="0" indent="0">
                  <a:buNone/>
                </a:pPr>
                <a:endParaRPr lang="en-US" dirty="0"/>
              </a:p>
              <a:p>
                <a:endParaRPr lang="en-IT" dirty="0"/>
              </a:p>
            </p:txBody>
          </p:sp>
        </mc:Choice>
        <mc:Fallback xmlns="">
          <p:sp>
            <p:nvSpPr>
              <p:cNvPr id="3" name="Content Placeholder 2">
                <a:extLst>
                  <a:ext uri="{FF2B5EF4-FFF2-40B4-BE49-F238E27FC236}">
                    <a16:creationId xmlns:a16="http://schemas.microsoft.com/office/drawing/2014/main" id="{F557DC1E-09AC-F96F-0894-2BBFD91FDBAE}"/>
                  </a:ext>
                </a:extLst>
              </p:cNvPr>
              <p:cNvSpPr>
                <a:spLocks noGrp="1" noRot="1" noChangeAspect="1" noMove="1" noResize="1" noEditPoints="1" noAdjustHandles="1" noChangeArrowheads="1" noChangeShapeType="1" noTextEdit="1"/>
              </p:cNvSpPr>
              <p:nvPr>
                <p:ph idx="1"/>
              </p:nvPr>
            </p:nvSpPr>
            <p:spPr>
              <a:xfrm>
                <a:off x="760927" y="1323349"/>
                <a:ext cx="5833056" cy="4351338"/>
              </a:xfrm>
              <a:blipFill>
                <a:blip r:embed="rId2"/>
                <a:stretch>
                  <a:fillRect l="-1522" t="-2041" r="-2391"/>
                </a:stretch>
              </a:blipFill>
            </p:spPr>
            <p:txBody>
              <a:bodyPr/>
              <a:lstStyle/>
              <a:p>
                <a:r>
                  <a:rPr lang="en-IT">
                    <a:noFill/>
                  </a:rPr>
                  <a:t> </a:t>
                </a:r>
              </a:p>
            </p:txBody>
          </p:sp>
        </mc:Fallback>
      </mc:AlternateContent>
      <p:grpSp>
        <p:nvGrpSpPr>
          <p:cNvPr id="82" name="Group 81">
            <a:extLst>
              <a:ext uri="{FF2B5EF4-FFF2-40B4-BE49-F238E27FC236}">
                <a16:creationId xmlns:a16="http://schemas.microsoft.com/office/drawing/2014/main" id="{C40BBF1E-25CD-4082-494D-0BDBDDA4A1ED}"/>
              </a:ext>
            </a:extLst>
          </p:cNvPr>
          <p:cNvGrpSpPr/>
          <p:nvPr/>
        </p:nvGrpSpPr>
        <p:grpSpPr>
          <a:xfrm>
            <a:off x="7694022" y="561701"/>
            <a:ext cx="3689854" cy="1339967"/>
            <a:chOff x="7300369" y="2975894"/>
            <a:chExt cx="3870421" cy="1342156"/>
          </a:xfrm>
        </p:grpSpPr>
        <p:sp>
          <p:nvSpPr>
            <p:cNvPr id="24" name="Right Arrow 23">
              <a:extLst>
                <a:ext uri="{FF2B5EF4-FFF2-40B4-BE49-F238E27FC236}">
                  <a16:creationId xmlns:a16="http://schemas.microsoft.com/office/drawing/2014/main" id="{385CEFEB-720F-08B9-E933-6BBC10B429A7}"/>
                </a:ext>
              </a:extLst>
            </p:cNvPr>
            <p:cNvSpPr/>
            <p:nvPr/>
          </p:nvSpPr>
          <p:spPr>
            <a:xfrm>
              <a:off x="8725988" y="3291840"/>
              <a:ext cx="875211" cy="300446"/>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C9A67C70-CFAB-5D65-90F2-A66ECD9726B2}"/>
                    </a:ext>
                  </a:extLst>
                </p:cNvPr>
                <p:cNvSpPr txBox="1"/>
                <p:nvPr/>
              </p:nvSpPr>
              <p:spPr>
                <a:xfrm>
                  <a:off x="8296684" y="3670663"/>
                  <a:ext cx="1604168" cy="647387"/>
                </a:xfrm>
                <a:prstGeom prst="rect">
                  <a:avLst/>
                </a:prstGeom>
                <a:noFill/>
              </p:spPr>
              <p:txBody>
                <a:bodyPr wrap="none" rtlCol="0">
                  <a:spAutoFit/>
                </a:bodyPr>
                <a:lstStyle/>
                <a:p>
                  <a:pPr algn="ctr"/>
                  <a:r>
                    <a:rPr lang="en-GB" dirty="0"/>
                    <a:t>e</a:t>
                  </a:r>
                  <a:r>
                    <a:rPr lang="en-IT" dirty="0"/>
                    <a:t>ddies of size</a:t>
                  </a:r>
                </a:p>
                <a:p>
                  <a:pPr algn="ctr"/>
                  <a:r>
                    <a:rPr lang="en-IT" dirty="0"/>
                    <a:t> </a:t>
                  </a:r>
                  <a14:m>
                    <m:oMath xmlns:m="http://schemas.openxmlformats.org/officeDocument/2006/math">
                      <m:r>
                        <a:rPr lang="en-US" b="0" i="1" smtClean="0">
                          <a:latin typeface="Cambria Math" panose="02040503050406030204" pitchFamily="18" charset="0"/>
                        </a:rPr>
                        <m:t>ℓ≪</m:t>
                      </m:r>
                      <m:r>
                        <a:rPr lang="en-US" b="0" i="1" smtClean="0">
                          <a:latin typeface="Cambria Math" panose="02040503050406030204" pitchFamily="18" charset="0"/>
                        </a:rPr>
                        <m:t>𝑟</m:t>
                      </m:r>
                    </m:oMath>
                  </a14:m>
                  <a:endParaRPr lang="en-IT" dirty="0"/>
                </a:p>
              </p:txBody>
            </p:sp>
          </mc:Choice>
          <mc:Fallback xmlns="">
            <p:sp>
              <p:nvSpPr>
                <p:cNvPr id="46" name="TextBox 45">
                  <a:extLst>
                    <a:ext uri="{FF2B5EF4-FFF2-40B4-BE49-F238E27FC236}">
                      <a16:creationId xmlns:a16="http://schemas.microsoft.com/office/drawing/2014/main" id="{C9A67C70-CFAB-5D65-90F2-A66ECD9726B2}"/>
                    </a:ext>
                  </a:extLst>
                </p:cNvPr>
                <p:cNvSpPr txBox="1">
                  <a:spLocks noRot="1" noChangeAspect="1" noMove="1" noResize="1" noEditPoints="1" noAdjustHandles="1" noChangeArrowheads="1" noChangeShapeType="1" noTextEdit="1"/>
                </p:cNvSpPr>
                <p:nvPr/>
              </p:nvSpPr>
              <p:spPr>
                <a:xfrm>
                  <a:off x="8296684" y="3670663"/>
                  <a:ext cx="1604168" cy="647387"/>
                </a:xfrm>
                <a:prstGeom prst="rect">
                  <a:avLst/>
                </a:prstGeom>
                <a:blipFill>
                  <a:blip r:embed="rId3"/>
                  <a:stretch>
                    <a:fillRect l="-2459" t="-3846" r="-2459"/>
                  </a:stretch>
                </a:blipFill>
              </p:spPr>
              <p:txBody>
                <a:bodyPr/>
                <a:lstStyle/>
                <a:p>
                  <a:r>
                    <a:rPr lang="en-IT">
                      <a:noFill/>
                    </a:rPr>
                    <a:t> </a:t>
                  </a:r>
                </a:p>
              </p:txBody>
            </p:sp>
          </mc:Fallback>
        </mc:AlternateContent>
        <p:grpSp>
          <p:nvGrpSpPr>
            <p:cNvPr id="60" name="Group 59">
              <a:extLst>
                <a:ext uri="{FF2B5EF4-FFF2-40B4-BE49-F238E27FC236}">
                  <a16:creationId xmlns:a16="http://schemas.microsoft.com/office/drawing/2014/main" id="{DEE6C411-C429-642C-BC00-4CA2CB396DF3}"/>
                </a:ext>
              </a:extLst>
            </p:cNvPr>
            <p:cNvGrpSpPr/>
            <p:nvPr/>
          </p:nvGrpSpPr>
          <p:grpSpPr>
            <a:xfrm>
              <a:off x="7300369" y="2975894"/>
              <a:ext cx="1053199" cy="1001988"/>
              <a:chOff x="7300369" y="2975894"/>
              <a:chExt cx="1053199" cy="1001988"/>
            </a:xfrm>
          </p:grpSpPr>
          <p:sp>
            <p:nvSpPr>
              <p:cNvPr id="18" name="Oval 17">
                <a:extLst>
                  <a:ext uri="{FF2B5EF4-FFF2-40B4-BE49-F238E27FC236}">
                    <a16:creationId xmlns:a16="http://schemas.microsoft.com/office/drawing/2014/main" id="{701CEAE1-051E-CF69-07DF-56DDE6FA0554}"/>
                  </a:ext>
                </a:extLst>
              </p:cNvPr>
              <p:cNvSpPr/>
              <p:nvPr/>
            </p:nvSpPr>
            <p:spPr>
              <a:xfrm>
                <a:off x="7334400" y="3046993"/>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9" name="Oval 18">
                <a:extLst>
                  <a:ext uri="{FF2B5EF4-FFF2-40B4-BE49-F238E27FC236}">
                    <a16:creationId xmlns:a16="http://schemas.microsoft.com/office/drawing/2014/main" id="{12FD3D12-BC76-41C8-29F2-708BDE5727FC}"/>
                  </a:ext>
                </a:extLst>
              </p:cNvPr>
              <p:cNvSpPr/>
              <p:nvPr/>
            </p:nvSpPr>
            <p:spPr>
              <a:xfrm>
                <a:off x="8005430" y="3557741"/>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0" name="Freeform 19">
                <a:extLst>
                  <a:ext uri="{FF2B5EF4-FFF2-40B4-BE49-F238E27FC236}">
                    <a16:creationId xmlns:a16="http://schemas.microsoft.com/office/drawing/2014/main" id="{573C9DA7-4FE9-06F7-6628-FB1C30F24A44}"/>
                  </a:ext>
                </a:extLst>
              </p:cNvPr>
              <p:cNvSpPr/>
              <p:nvPr/>
            </p:nvSpPr>
            <p:spPr>
              <a:xfrm rot="17227681">
                <a:off x="7311394" y="3383635"/>
                <a:ext cx="144955" cy="167006"/>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1" name="Freeform 20">
                <a:extLst>
                  <a:ext uri="{FF2B5EF4-FFF2-40B4-BE49-F238E27FC236}">
                    <a16:creationId xmlns:a16="http://schemas.microsoft.com/office/drawing/2014/main" id="{FD697685-DC4E-7FF1-4273-1DD04C4B7D50}"/>
                  </a:ext>
                </a:extLst>
              </p:cNvPr>
              <p:cNvSpPr/>
              <p:nvPr/>
            </p:nvSpPr>
            <p:spPr>
              <a:xfrm flipH="1">
                <a:off x="7781107" y="3840480"/>
                <a:ext cx="161109" cy="137402"/>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2" name="Freeform 21">
                <a:extLst>
                  <a:ext uri="{FF2B5EF4-FFF2-40B4-BE49-F238E27FC236}">
                    <a16:creationId xmlns:a16="http://schemas.microsoft.com/office/drawing/2014/main" id="{2F541A16-1331-E2C9-332E-22C429CB224A}"/>
                  </a:ext>
                </a:extLst>
              </p:cNvPr>
              <p:cNvSpPr/>
              <p:nvPr/>
            </p:nvSpPr>
            <p:spPr>
              <a:xfrm rot="5036145" flipV="1">
                <a:off x="7852623" y="2970951"/>
                <a:ext cx="155288" cy="165174"/>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3" name="Freeform 22">
                <a:extLst>
                  <a:ext uri="{FF2B5EF4-FFF2-40B4-BE49-F238E27FC236}">
                    <a16:creationId xmlns:a16="http://schemas.microsoft.com/office/drawing/2014/main" id="{064EBCA0-FC06-588A-3871-160B76159F71}"/>
                  </a:ext>
                </a:extLst>
              </p:cNvPr>
              <p:cNvSpPr/>
              <p:nvPr/>
            </p:nvSpPr>
            <p:spPr>
              <a:xfrm rot="14111771">
                <a:off x="8174408" y="3341506"/>
                <a:ext cx="202451" cy="155869"/>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48" name="Straight Connector 47">
                <a:extLst>
                  <a:ext uri="{FF2B5EF4-FFF2-40B4-BE49-F238E27FC236}">
                    <a16:creationId xmlns:a16="http://schemas.microsoft.com/office/drawing/2014/main" id="{FE0EDBE8-B35B-87FC-890C-D14E7EA8E96C}"/>
                  </a:ext>
                </a:extLst>
              </p:cNvPr>
              <p:cNvCxnSpPr>
                <a:cxnSpLocks/>
                <a:stCxn id="18" idx="5"/>
                <a:endCxn id="19" idx="1"/>
              </p:cNvCxnSpPr>
              <p:nvPr/>
            </p:nvCxnSpPr>
            <p:spPr>
              <a:xfrm>
                <a:off x="7471513" y="3173559"/>
                <a:ext cx="557442" cy="405897"/>
              </a:xfrm>
              <a:prstGeom prst="line">
                <a:avLst/>
              </a:prstGeom>
              <a:ln>
                <a:prstDash val="dash"/>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1A66B6E8-CBF6-F194-EA7E-D5EF617412AE}"/>
                      </a:ext>
                    </a:extLst>
                  </p:cNvPr>
                  <p:cNvSpPr txBox="1"/>
                  <p:nvPr/>
                </p:nvSpPr>
                <p:spPr>
                  <a:xfrm>
                    <a:off x="7524205" y="3291839"/>
                    <a:ext cx="34522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𝑟</m:t>
                          </m:r>
                        </m:oMath>
                      </m:oMathPara>
                    </a14:m>
                    <a:endParaRPr lang="en-IT" dirty="0"/>
                  </a:p>
                </p:txBody>
              </p:sp>
            </mc:Choice>
            <mc:Fallback xmlns="">
              <p:sp>
                <p:nvSpPr>
                  <p:cNvPr id="53" name="TextBox 52">
                    <a:extLst>
                      <a:ext uri="{FF2B5EF4-FFF2-40B4-BE49-F238E27FC236}">
                        <a16:creationId xmlns:a16="http://schemas.microsoft.com/office/drawing/2014/main" id="{1A66B6E8-CBF6-F194-EA7E-D5EF617412AE}"/>
                      </a:ext>
                    </a:extLst>
                  </p:cNvPr>
                  <p:cNvSpPr txBox="1">
                    <a:spLocks noRot="1" noChangeAspect="1" noMove="1" noResize="1" noEditPoints="1" noAdjustHandles="1" noChangeArrowheads="1" noChangeShapeType="1" noTextEdit="1"/>
                  </p:cNvSpPr>
                  <p:nvPr/>
                </p:nvSpPr>
                <p:spPr>
                  <a:xfrm>
                    <a:off x="7524205" y="3291839"/>
                    <a:ext cx="345223" cy="369332"/>
                  </a:xfrm>
                  <a:prstGeom prst="rect">
                    <a:avLst/>
                  </a:prstGeom>
                  <a:blipFill>
                    <a:blip r:embed="rId4"/>
                    <a:stretch>
                      <a:fillRect/>
                    </a:stretch>
                  </a:blipFill>
                </p:spPr>
                <p:txBody>
                  <a:bodyPr/>
                  <a:lstStyle/>
                  <a:p>
                    <a:r>
                      <a:rPr lang="en-IT">
                        <a:noFill/>
                      </a:rPr>
                      <a:t> </a:t>
                    </a:r>
                  </a:p>
                </p:txBody>
              </p:sp>
            </mc:Fallback>
          </mc:AlternateContent>
        </p:grpSp>
        <p:grpSp>
          <p:nvGrpSpPr>
            <p:cNvPr id="61" name="Group 60">
              <a:extLst>
                <a:ext uri="{FF2B5EF4-FFF2-40B4-BE49-F238E27FC236}">
                  <a16:creationId xmlns:a16="http://schemas.microsoft.com/office/drawing/2014/main" id="{1C60D7C8-C119-88DB-8543-BF8AFB1C0B44}"/>
                </a:ext>
              </a:extLst>
            </p:cNvPr>
            <p:cNvGrpSpPr/>
            <p:nvPr/>
          </p:nvGrpSpPr>
          <p:grpSpPr>
            <a:xfrm>
              <a:off x="10117591" y="3023791"/>
              <a:ext cx="1053199" cy="1001988"/>
              <a:chOff x="7300369" y="2975894"/>
              <a:chExt cx="1053199" cy="1001988"/>
            </a:xfrm>
          </p:grpSpPr>
          <p:sp>
            <p:nvSpPr>
              <p:cNvPr id="62" name="Oval 61">
                <a:extLst>
                  <a:ext uri="{FF2B5EF4-FFF2-40B4-BE49-F238E27FC236}">
                    <a16:creationId xmlns:a16="http://schemas.microsoft.com/office/drawing/2014/main" id="{85B33555-BAA1-29E5-F0EC-96B46596B4C9}"/>
                  </a:ext>
                </a:extLst>
              </p:cNvPr>
              <p:cNvSpPr/>
              <p:nvPr/>
            </p:nvSpPr>
            <p:spPr>
              <a:xfrm>
                <a:off x="7530345" y="2994741"/>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63" name="Oval 62">
                <a:extLst>
                  <a:ext uri="{FF2B5EF4-FFF2-40B4-BE49-F238E27FC236}">
                    <a16:creationId xmlns:a16="http://schemas.microsoft.com/office/drawing/2014/main" id="{9EC2BFD0-2443-BDC7-DE13-6EEC056F1421}"/>
                  </a:ext>
                </a:extLst>
              </p:cNvPr>
              <p:cNvSpPr/>
              <p:nvPr/>
            </p:nvSpPr>
            <p:spPr>
              <a:xfrm>
                <a:off x="7953178" y="3623056"/>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64" name="Freeform 63">
                <a:extLst>
                  <a:ext uri="{FF2B5EF4-FFF2-40B4-BE49-F238E27FC236}">
                    <a16:creationId xmlns:a16="http://schemas.microsoft.com/office/drawing/2014/main" id="{0C7B6832-93F2-EB84-1F2A-176F058DED9C}"/>
                  </a:ext>
                </a:extLst>
              </p:cNvPr>
              <p:cNvSpPr/>
              <p:nvPr/>
            </p:nvSpPr>
            <p:spPr>
              <a:xfrm rot="17227681">
                <a:off x="7311394" y="3383635"/>
                <a:ext cx="144955" cy="167006"/>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65" name="Freeform 64">
                <a:extLst>
                  <a:ext uri="{FF2B5EF4-FFF2-40B4-BE49-F238E27FC236}">
                    <a16:creationId xmlns:a16="http://schemas.microsoft.com/office/drawing/2014/main" id="{75E35B66-4E62-9BDE-A346-4DA2BB746335}"/>
                  </a:ext>
                </a:extLst>
              </p:cNvPr>
              <p:cNvSpPr/>
              <p:nvPr/>
            </p:nvSpPr>
            <p:spPr>
              <a:xfrm flipH="1">
                <a:off x="7781107" y="3840480"/>
                <a:ext cx="161109" cy="137402"/>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66" name="Freeform 65">
                <a:extLst>
                  <a:ext uri="{FF2B5EF4-FFF2-40B4-BE49-F238E27FC236}">
                    <a16:creationId xmlns:a16="http://schemas.microsoft.com/office/drawing/2014/main" id="{5E9DBC4B-008C-E9E3-20E0-EA10CD1D6DF6}"/>
                  </a:ext>
                </a:extLst>
              </p:cNvPr>
              <p:cNvSpPr/>
              <p:nvPr/>
            </p:nvSpPr>
            <p:spPr>
              <a:xfrm rot="5036145" flipV="1">
                <a:off x="7852623" y="2970951"/>
                <a:ext cx="155288" cy="165174"/>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67" name="Freeform 66">
                <a:extLst>
                  <a:ext uri="{FF2B5EF4-FFF2-40B4-BE49-F238E27FC236}">
                    <a16:creationId xmlns:a16="http://schemas.microsoft.com/office/drawing/2014/main" id="{81514E48-E08D-48C7-9944-ADABB6CB5A5D}"/>
                  </a:ext>
                </a:extLst>
              </p:cNvPr>
              <p:cNvSpPr/>
              <p:nvPr/>
            </p:nvSpPr>
            <p:spPr>
              <a:xfrm rot="14111771">
                <a:off x="8174408" y="3341506"/>
                <a:ext cx="202451" cy="155869"/>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68" name="Straight Connector 67">
                <a:extLst>
                  <a:ext uri="{FF2B5EF4-FFF2-40B4-BE49-F238E27FC236}">
                    <a16:creationId xmlns:a16="http://schemas.microsoft.com/office/drawing/2014/main" id="{BB6E64DF-145D-ACAD-87E9-3BBF5D70922E}"/>
                  </a:ext>
                </a:extLst>
              </p:cNvPr>
              <p:cNvCxnSpPr>
                <a:cxnSpLocks/>
                <a:stCxn id="62" idx="5"/>
                <a:endCxn id="63" idx="1"/>
              </p:cNvCxnSpPr>
              <p:nvPr/>
            </p:nvCxnSpPr>
            <p:spPr>
              <a:xfrm>
                <a:off x="7667458" y="3121307"/>
                <a:ext cx="309245" cy="523464"/>
              </a:xfrm>
              <a:prstGeom prst="line">
                <a:avLst/>
              </a:prstGeom>
              <a:ln>
                <a:prstDash val="dash"/>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49ECA0AA-DE8F-55F6-DAB4-F149F1E7B3CC}"/>
                      </a:ext>
                    </a:extLst>
                  </p:cNvPr>
                  <p:cNvSpPr txBox="1"/>
                  <p:nvPr/>
                </p:nvSpPr>
                <p:spPr>
                  <a:xfrm>
                    <a:off x="7524205" y="3291839"/>
                    <a:ext cx="42030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m:t>
                              </m:r>
                            </m:sup>
                          </m:sSup>
                        </m:oMath>
                      </m:oMathPara>
                    </a14:m>
                    <a:endParaRPr lang="en-IT" dirty="0"/>
                  </a:p>
                </p:txBody>
              </p:sp>
            </mc:Choice>
            <mc:Fallback xmlns="">
              <p:sp>
                <p:nvSpPr>
                  <p:cNvPr id="69" name="TextBox 68">
                    <a:extLst>
                      <a:ext uri="{FF2B5EF4-FFF2-40B4-BE49-F238E27FC236}">
                        <a16:creationId xmlns:a16="http://schemas.microsoft.com/office/drawing/2014/main" id="{49ECA0AA-DE8F-55F6-DAB4-F149F1E7B3CC}"/>
                      </a:ext>
                    </a:extLst>
                  </p:cNvPr>
                  <p:cNvSpPr txBox="1">
                    <a:spLocks noRot="1" noChangeAspect="1" noMove="1" noResize="1" noEditPoints="1" noAdjustHandles="1" noChangeArrowheads="1" noChangeShapeType="1" noTextEdit="1"/>
                  </p:cNvSpPr>
                  <p:nvPr/>
                </p:nvSpPr>
                <p:spPr>
                  <a:xfrm>
                    <a:off x="7524205" y="3291839"/>
                    <a:ext cx="420307" cy="369332"/>
                  </a:xfrm>
                  <a:prstGeom prst="rect">
                    <a:avLst/>
                  </a:prstGeom>
                  <a:blipFill>
                    <a:blip r:embed="rId5"/>
                    <a:stretch>
                      <a:fillRect/>
                    </a:stretch>
                  </a:blipFill>
                </p:spPr>
                <p:txBody>
                  <a:bodyPr/>
                  <a:lstStyle/>
                  <a:p>
                    <a:r>
                      <a:rPr lang="en-IT">
                        <a:noFill/>
                      </a:rPr>
                      <a:t> </a:t>
                    </a:r>
                  </a:p>
                </p:txBody>
              </p:sp>
            </mc:Fallback>
          </mc:AlternateContent>
        </p:grpSp>
      </p:grpSp>
      <p:grpSp>
        <p:nvGrpSpPr>
          <p:cNvPr id="85" name="Group 84">
            <a:extLst>
              <a:ext uri="{FF2B5EF4-FFF2-40B4-BE49-F238E27FC236}">
                <a16:creationId xmlns:a16="http://schemas.microsoft.com/office/drawing/2014/main" id="{522A8639-BBF1-5A4E-9E5E-10FDE230C5FB}"/>
              </a:ext>
            </a:extLst>
          </p:cNvPr>
          <p:cNvGrpSpPr/>
          <p:nvPr/>
        </p:nvGrpSpPr>
        <p:grpSpPr>
          <a:xfrm>
            <a:off x="7615644" y="2704012"/>
            <a:ext cx="3881457" cy="1484814"/>
            <a:chOff x="7196692" y="4784220"/>
            <a:chExt cx="4313474" cy="1446459"/>
          </a:xfrm>
        </p:grpSpPr>
        <p:sp>
          <p:nvSpPr>
            <p:cNvPr id="39" name="Right Arrow 38">
              <a:extLst>
                <a:ext uri="{FF2B5EF4-FFF2-40B4-BE49-F238E27FC236}">
                  <a16:creationId xmlns:a16="http://schemas.microsoft.com/office/drawing/2014/main" id="{E0F2BED7-2AF5-4218-33AC-B8835EF7358C}"/>
                </a:ext>
              </a:extLst>
            </p:cNvPr>
            <p:cNvSpPr/>
            <p:nvPr/>
          </p:nvSpPr>
          <p:spPr>
            <a:xfrm>
              <a:off x="8747760" y="5116286"/>
              <a:ext cx="875211" cy="300446"/>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grpSp>
          <p:nvGrpSpPr>
            <p:cNvPr id="71" name="Group 70">
              <a:extLst>
                <a:ext uri="{FF2B5EF4-FFF2-40B4-BE49-F238E27FC236}">
                  <a16:creationId xmlns:a16="http://schemas.microsoft.com/office/drawing/2014/main" id="{56197821-2344-5717-0911-32DD135BBDDF}"/>
                </a:ext>
              </a:extLst>
            </p:cNvPr>
            <p:cNvGrpSpPr/>
            <p:nvPr/>
          </p:nvGrpSpPr>
          <p:grpSpPr>
            <a:xfrm>
              <a:off x="7196692" y="4784220"/>
              <a:ext cx="1307226" cy="1355324"/>
              <a:chOff x="7196692" y="4784220"/>
              <a:chExt cx="1307226" cy="1355324"/>
            </a:xfrm>
          </p:grpSpPr>
          <p:sp>
            <p:nvSpPr>
              <p:cNvPr id="33" name="Oval 32">
                <a:extLst>
                  <a:ext uri="{FF2B5EF4-FFF2-40B4-BE49-F238E27FC236}">
                    <a16:creationId xmlns:a16="http://schemas.microsoft.com/office/drawing/2014/main" id="{94A18775-0CE9-AA41-CC3F-B2062A872541}"/>
                  </a:ext>
                </a:extLst>
              </p:cNvPr>
              <p:cNvSpPr/>
              <p:nvPr/>
            </p:nvSpPr>
            <p:spPr>
              <a:xfrm>
                <a:off x="7408424" y="4884502"/>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34" name="Oval 33">
                <a:extLst>
                  <a:ext uri="{FF2B5EF4-FFF2-40B4-BE49-F238E27FC236}">
                    <a16:creationId xmlns:a16="http://schemas.microsoft.com/office/drawing/2014/main" id="{22AAFE4F-80BA-ADAF-D97F-D2C9064E49AC}"/>
                  </a:ext>
                </a:extLst>
              </p:cNvPr>
              <p:cNvSpPr/>
              <p:nvPr/>
            </p:nvSpPr>
            <p:spPr>
              <a:xfrm>
                <a:off x="8027202" y="5382187"/>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35" name="Freeform 34">
                <a:extLst>
                  <a:ext uri="{FF2B5EF4-FFF2-40B4-BE49-F238E27FC236}">
                    <a16:creationId xmlns:a16="http://schemas.microsoft.com/office/drawing/2014/main" id="{EDA39768-3216-2D87-FCCE-828B83EFFC88}"/>
                  </a:ext>
                </a:extLst>
              </p:cNvPr>
              <p:cNvSpPr/>
              <p:nvPr/>
            </p:nvSpPr>
            <p:spPr>
              <a:xfrm rot="17227681">
                <a:off x="7206506" y="5171949"/>
                <a:ext cx="465579" cy="485207"/>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36" name="Freeform 35">
                <a:extLst>
                  <a:ext uri="{FF2B5EF4-FFF2-40B4-BE49-F238E27FC236}">
                    <a16:creationId xmlns:a16="http://schemas.microsoft.com/office/drawing/2014/main" id="{24A8763D-DDC4-4A41-56FD-DD8FFF883CFB}"/>
                  </a:ext>
                </a:extLst>
              </p:cNvPr>
              <p:cNvSpPr/>
              <p:nvPr/>
            </p:nvSpPr>
            <p:spPr>
              <a:xfrm flipH="1">
                <a:off x="7933507" y="5673636"/>
                <a:ext cx="570411" cy="465908"/>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37" name="Freeform 36">
                <a:extLst>
                  <a:ext uri="{FF2B5EF4-FFF2-40B4-BE49-F238E27FC236}">
                    <a16:creationId xmlns:a16="http://schemas.microsoft.com/office/drawing/2014/main" id="{80580D29-3D8C-7586-2EC7-656EE1AC5940}"/>
                  </a:ext>
                </a:extLst>
              </p:cNvPr>
              <p:cNvSpPr/>
              <p:nvPr/>
            </p:nvSpPr>
            <p:spPr>
              <a:xfrm rot="5036145" flipV="1">
                <a:off x="7897463" y="4769748"/>
                <a:ext cx="427014" cy="455958"/>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55" name="Straight Connector 54">
                <a:extLst>
                  <a:ext uri="{FF2B5EF4-FFF2-40B4-BE49-F238E27FC236}">
                    <a16:creationId xmlns:a16="http://schemas.microsoft.com/office/drawing/2014/main" id="{BDF30A33-7D88-0DC8-B5FE-6AB388CE6FC4}"/>
                  </a:ext>
                </a:extLst>
              </p:cNvPr>
              <p:cNvCxnSpPr>
                <a:cxnSpLocks/>
              </p:cNvCxnSpPr>
              <p:nvPr/>
            </p:nvCxnSpPr>
            <p:spPr>
              <a:xfrm>
                <a:off x="7585165" y="5037909"/>
                <a:ext cx="439436" cy="339867"/>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grpSp>
          <p:nvGrpSpPr>
            <p:cNvPr id="72" name="Group 71">
              <a:extLst>
                <a:ext uri="{FF2B5EF4-FFF2-40B4-BE49-F238E27FC236}">
                  <a16:creationId xmlns:a16="http://schemas.microsoft.com/office/drawing/2014/main" id="{F456553D-6BB9-9113-3FAE-8ABCA610F0D7}"/>
                </a:ext>
              </a:extLst>
            </p:cNvPr>
            <p:cNvGrpSpPr/>
            <p:nvPr/>
          </p:nvGrpSpPr>
          <p:grpSpPr>
            <a:xfrm>
              <a:off x="10022625" y="4786278"/>
              <a:ext cx="1487541" cy="1444401"/>
              <a:chOff x="7196692" y="4542438"/>
              <a:chExt cx="1487541" cy="1444401"/>
            </a:xfrm>
          </p:grpSpPr>
          <p:sp>
            <p:nvSpPr>
              <p:cNvPr id="73" name="Oval 72">
                <a:extLst>
                  <a:ext uri="{FF2B5EF4-FFF2-40B4-BE49-F238E27FC236}">
                    <a16:creationId xmlns:a16="http://schemas.microsoft.com/office/drawing/2014/main" id="{9554A0C6-5040-4357-62CA-E36B5471D2BB}"/>
                  </a:ext>
                </a:extLst>
              </p:cNvPr>
              <p:cNvSpPr/>
              <p:nvPr/>
            </p:nvSpPr>
            <p:spPr>
              <a:xfrm>
                <a:off x="7303918" y="5393952"/>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74" name="Oval 73">
                <a:extLst>
                  <a:ext uri="{FF2B5EF4-FFF2-40B4-BE49-F238E27FC236}">
                    <a16:creationId xmlns:a16="http://schemas.microsoft.com/office/drawing/2014/main" id="{AA949C4B-5850-60C0-F2E0-78D47B716C35}"/>
                  </a:ext>
                </a:extLst>
              </p:cNvPr>
              <p:cNvSpPr/>
              <p:nvPr/>
            </p:nvSpPr>
            <p:spPr>
              <a:xfrm>
                <a:off x="8523595" y="5094803"/>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75" name="Freeform 74">
                <a:extLst>
                  <a:ext uri="{FF2B5EF4-FFF2-40B4-BE49-F238E27FC236}">
                    <a16:creationId xmlns:a16="http://schemas.microsoft.com/office/drawing/2014/main" id="{1F637182-35CA-4D4A-0977-B57B1678FB0C}"/>
                  </a:ext>
                </a:extLst>
              </p:cNvPr>
              <p:cNvSpPr/>
              <p:nvPr/>
            </p:nvSpPr>
            <p:spPr>
              <a:xfrm rot="17227681">
                <a:off x="7206506" y="4942893"/>
                <a:ext cx="465579" cy="485207"/>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76" name="Freeform 75">
                <a:extLst>
                  <a:ext uri="{FF2B5EF4-FFF2-40B4-BE49-F238E27FC236}">
                    <a16:creationId xmlns:a16="http://schemas.microsoft.com/office/drawing/2014/main" id="{FE967D71-ADB8-8099-8CDF-B732A46373D4}"/>
                  </a:ext>
                </a:extLst>
              </p:cNvPr>
              <p:cNvSpPr/>
              <p:nvPr/>
            </p:nvSpPr>
            <p:spPr>
              <a:xfrm flipH="1">
                <a:off x="7977058" y="5520931"/>
                <a:ext cx="570411" cy="465908"/>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77" name="Freeform 76">
                <a:extLst>
                  <a:ext uri="{FF2B5EF4-FFF2-40B4-BE49-F238E27FC236}">
                    <a16:creationId xmlns:a16="http://schemas.microsoft.com/office/drawing/2014/main" id="{CE14709E-2B47-B73F-3EC7-50A21F1C625D}"/>
                  </a:ext>
                </a:extLst>
              </p:cNvPr>
              <p:cNvSpPr/>
              <p:nvPr/>
            </p:nvSpPr>
            <p:spPr>
              <a:xfrm rot="5036145" flipV="1">
                <a:off x="7926496" y="4527966"/>
                <a:ext cx="427014" cy="455958"/>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78" name="Straight Connector 77">
                <a:extLst>
                  <a:ext uri="{FF2B5EF4-FFF2-40B4-BE49-F238E27FC236}">
                    <a16:creationId xmlns:a16="http://schemas.microsoft.com/office/drawing/2014/main" id="{99DDFD82-DF12-D52A-99E9-1971072DA8A4}"/>
                  </a:ext>
                </a:extLst>
              </p:cNvPr>
              <p:cNvCxnSpPr>
                <a:cxnSpLocks/>
                <a:stCxn id="73" idx="6"/>
                <a:endCxn id="74" idx="3"/>
              </p:cNvCxnSpPr>
              <p:nvPr/>
            </p:nvCxnSpPr>
            <p:spPr>
              <a:xfrm flipV="1">
                <a:off x="7464556" y="5221369"/>
                <a:ext cx="1082564" cy="246724"/>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46194798-54B8-B30D-05A6-572A14DA6FEE}"/>
                    </a:ext>
                  </a:extLst>
                </p:cNvPr>
                <p:cNvSpPr txBox="1"/>
                <p:nvPr/>
              </p:nvSpPr>
              <p:spPr>
                <a:xfrm>
                  <a:off x="7598227" y="5142413"/>
                  <a:ext cx="34522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𝑟</m:t>
                        </m:r>
                      </m:oMath>
                    </m:oMathPara>
                  </a14:m>
                  <a:endParaRPr lang="en-IT" dirty="0"/>
                </a:p>
              </p:txBody>
            </p:sp>
          </mc:Choice>
          <mc:Fallback xmlns="">
            <p:sp>
              <p:nvSpPr>
                <p:cNvPr id="79" name="TextBox 78">
                  <a:extLst>
                    <a:ext uri="{FF2B5EF4-FFF2-40B4-BE49-F238E27FC236}">
                      <a16:creationId xmlns:a16="http://schemas.microsoft.com/office/drawing/2014/main" id="{46194798-54B8-B30D-05A6-572A14DA6FEE}"/>
                    </a:ext>
                  </a:extLst>
                </p:cNvPr>
                <p:cNvSpPr txBox="1">
                  <a:spLocks noRot="1" noChangeAspect="1" noMove="1" noResize="1" noEditPoints="1" noAdjustHandles="1" noChangeArrowheads="1" noChangeShapeType="1" noTextEdit="1"/>
                </p:cNvSpPr>
                <p:nvPr/>
              </p:nvSpPr>
              <p:spPr>
                <a:xfrm>
                  <a:off x="7598227" y="5142413"/>
                  <a:ext cx="345223" cy="369332"/>
                </a:xfrm>
                <a:prstGeom prst="rect">
                  <a:avLst/>
                </a:prstGeom>
                <a:blipFill>
                  <a:blip r:embed="rId6"/>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80" name="TextBox 79">
                  <a:extLst>
                    <a:ext uri="{FF2B5EF4-FFF2-40B4-BE49-F238E27FC236}">
                      <a16:creationId xmlns:a16="http://schemas.microsoft.com/office/drawing/2014/main" id="{1B482A86-4E33-6381-DD97-D30E3DAA4D00}"/>
                    </a:ext>
                  </a:extLst>
                </p:cNvPr>
                <p:cNvSpPr txBox="1"/>
                <p:nvPr/>
              </p:nvSpPr>
              <p:spPr>
                <a:xfrm>
                  <a:off x="10694128" y="5547360"/>
                  <a:ext cx="42030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m:t>
                            </m:r>
                          </m:sup>
                        </m:sSup>
                      </m:oMath>
                    </m:oMathPara>
                  </a14:m>
                  <a:endParaRPr lang="en-IT" dirty="0"/>
                </a:p>
              </p:txBody>
            </p:sp>
          </mc:Choice>
          <mc:Fallback xmlns="">
            <p:sp>
              <p:nvSpPr>
                <p:cNvPr id="80" name="TextBox 79">
                  <a:extLst>
                    <a:ext uri="{FF2B5EF4-FFF2-40B4-BE49-F238E27FC236}">
                      <a16:creationId xmlns:a16="http://schemas.microsoft.com/office/drawing/2014/main" id="{1B482A86-4E33-6381-DD97-D30E3DAA4D00}"/>
                    </a:ext>
                  </a:extLst>
                </p:cNvPr>
                <p:cNvSpPr txBox="1">
                  <a:spLocks noRot="1" noChangeAspect="1" noMove="1" noResize="1" noEditPoints="1" noAdjustHandles="1" noChangeArrowheads="1" noChangeShapeType="1" noTextEdit="1"/>
                </p:cNvSpPr>
                <p:nvPr/>
              </p:nvSpPr>
              <p:spPr>
                <a:xfrm>
                  <a:off x="10694128" y="5547360"/>
                  <a:ext cx="420307" cy="369332"/>
                </a:xfrm>
                <a:prstGeom prst="rect">
                  <a:avLst/>
                </a:prstGeom>
                <a:blipFill>
                  <a:blip r:embed="rId7"/>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E9025362-779B-5135-C550-E7C212CF3319}"/>
                    </a:ext>
                  </a:extLst>
                </p:cNvPr>
                <p:cNvSpPr txBox="1"/>
                <p:nvPr/>
              </p:nvSpPr>
              <p:spPr>
                <a:xfrm>
                  <a:off x="8283830" y="5416732"/>
                  <a:ext cx="1699548" cy="629635"/>
                </a:xfrm>
                <a:prstGeom prst="rect">
                  <a:avLst/>
                </a:prstGeom>
                <a:noFill/>
              </p:spPr>
              <p:txBody>
                <a:bodyPr wrap="none" rtlCol="0">
                  <a:spAutoFit/>
                </a:bodyPr>
                <a:lstStyle/>
                <a:p>
                  <a:pPr algn="ctr"/>
                  <a:r>
                    <a:rPr lang="en-GB" dirty="0"/>
                    <a:t>e</a:t>
                  </a:r>
                  <a:r>
                    <a:rPr lang="en-IT" dirty="0"/>
                    <a:t>ddies of size</a:t>
                  </a:r>
                </a:p>
                <a:p>
                  <a:pPr algn="ctr"/>
                  <a:r>
                    <a:rPr lang="en-IT" dirty="0"/>
                    <a:t> </a:t>
                  </a:r>
                  <a14:m>
                    <m:oMath xmlns:m="http://schemas.openxmlformats.org/officeDocument/2006/math">
                      <m:r>
                        <a:rPr lang="en-US" b="0" i="1" smtClean="0">
                          <a:latin typeface="Cambria Math" panose="02040503050406030204" pitchFamily="18" charset="0"/>
                        </a:rPr>
                        <m:t>ℓ~</m:t>
                      </m:r>
                      <m:r>
                        <a:rPr lang="en-US" b="0" i="1" smtClean="0">
                          <a:latin typeface="Cambria Math" panose="02040503050406030204" pitchFamily="18" charset="0"/>
                        </a:rPr>
                        <m:t>𝑟</m:t>
                      </m:r>
                    </m:oMath>
                  </a14:m>
                  <a:endParaRPr lang="en-IT" dirty="0"/>
                </a:p>
              </p:txBody>
            </p:sp>
          </mc:Choice>
          <mc:Fallback xmlns="">
            <p:sp>
              <p:nvSpPr>
                <p:cNvPr id="81" name="TextBox 80">
                  <a:extLst>
                    <a:ext uri="{FF2B5EF4-FFF2-40B4-BE49-F238E27FC236}">
                      <a16:creationId xmlns:a16="http://schemas.microsoft.com/office/drawing/2014/main" id="{E9025362-779B-5135-C550-E7C212CF3319}"/>
                    </a:ext>
                  </a:extLst>
                </p:cNvPr>
                <p:cNvSpPr txBox="1">
                  <a:spLocks noRot="1" noChangeAspect="1" noMove="1" noResize="1" noEditPoints="1" noAdjustHandles="1" noChangeArrowheads="1" noChangeShapeType="1" noTextEdit="1"/>
                </p:cNvSpPr>
                <p:nvPr/>
              </p:nvSpPr>
              <p:spPr>
                <a:xfrm>
                  <a:off x="8283830" y="5416732"/>
                  <a:ext cx="1699548" cy="629635"/>
                </a:xfrm>
                <a:prstGeom prst="rect">
                  <a:avLst/>
                </a:prstGeom>
                <a:blipFill>
                  <a:blip r:embed="rId8"/>
                  <a:stretch>
                    <a:fillRect l="-2459" t="-3922" r="-2459"/>
                  </a:stretch>
                </a:blipFill>
              </p:spPr>
              <p:txBody>
                <a:bodyPr/>
                <a:lstStyle/>
                <a:p>
                  <a:r>
                    <a:rPr lang="en-IT">
                      <a:noFill/>
                    </a:rPr>
                    <a:t> </a:t>
                  </a:r>
                </a:p>
              </p:txBody>
            </p:sp>
          </mc:Fallback>
        </mc:AlternateContent>
      </p:grpSp>
      <mc:AlternateContent xmlns:mc="http://schemas.openxmlformats.org/markup-compatibility/2006" xmlns:a14="http://schemas.microsoft.com/office/drawing/2010/main">
        <mc:Choice Requires="a14">
          <p:sp>
            <p:nvSpPr>
              <p:cNvPr id="86" name="TextBox 85">
                <a:extLst>
                  <a:ext uri="{FF2B5EF4-FFF2-40B4-BE49-F238E27FC236}">
                    <a16:creationId xmlns:a16="http://schemas.microsoft.com/office/drawing/2014/main" id="{B5064DB9-E4C1-DE96-9BCF-F57F746D5A7B}"/>
                  </a:ext>
                </a:extLst>
              </p:cNvPr>
              <p:cNvSpPr txBox="1"/>
              <p:nvPr/>
            </p:nvSpPr>
            <p:spPr>
              <a:xfrm>
                <a:off x="8020323" y="4123507"/>
                <a:ext cx="3011465" cy="369332"/>
              </a:xfrm>
              <a:prstGeom prst="rect">
                <a:avLst/>
              </a:prstGeom>
              <a:noFill/>
            </p:spPr>
            <p:txBody>
              <a:bodyPr wrap="none" rtlCol="0">
                <a:spAutoFit/>
              </a:bodyPr>
              <a:lstStyle/>
              <a:p>
                <a:r>
                  <a:rPr lang="en-US" b="1" dirty="0"/>
                  <a:t>major perturbations, </a:t>
                </a:r>
                <a14:m>
                  <m:oMath xmlns:m="http://schemas.openxmlformats.org/officeDocument/2006/math">
                    <m:r>
                      <a:rPr lang="en-US" b="1" i="1" smtClean="0">
                        <a:latin typeface="Cambria Math" panose="02040503050406030204" pitchFamily="18" charset="0"/>
                      </a:rPr>
                      <m:t>𝒓</m:t>
                    </m:r>
                    <m:r>
                      <a:rPr lang="en-US" b="1" i="1" smtClean="0">
                        <a:latin typeface="Cambria Math" panose="02040503050406030204" pitchFamily="18" charset="0"/>
                      </a:rPr>
                      <m:t>≠</m:t>
                    </m:r>
                    <m:sSup>
                      <m:sSupPr>
                        <m:ctrlPr>
                          <a:rPr lang="en-US" b="1" i="1" smtClean="0">
                            <a:latin typeface="Cambria Math" panose="02040503050406030204" pitchFamily="18" charset="0"/>
                          </a:rPr>
                        </m:ctrlPr>
                      </m:sSupPr>
                      <m:e>
                        <m:r>
                          <a:rPr lang="en-US" b="1" i="1" smtClean="0">
                            <a:latin typeface="Cambria Math" panose="02040503050406030204" pitchFamily="18" charset="0"/>
                          </a:rPr>
                          <m:t>𝒓</m:t>
                        </m:r>
                      </m:e>
                      <m:sup>
                        <m:r>
                          <a:rPr lang="en-US" b="1" i="1" smtClean="0">
                            <a:latin typeface="Cambria Math" panose="02040503050406030204" pitchFamily="18" charset="0"/>
                          </a:rPr>
                          <m:t>′</m:t>
                        </m:r>
                      </m:sup>
                    </m:sSup>
                  </m:oMath>
                </a14:m>
                <a:endParaRPr lang="en-IT" b="1" dirty="0"/>
              </a:p>
            </p:txBody>
          </p:sp>
        </mc:Choice>
        <mc:Fallback xmlns="">
          <p:sp>
            <p:nvSpPr>
              <p:cNvPr id="86" name="TextBox 85">
                <a:extLst>
                  <a:ext uri="{FF2B5EF4-FFF2-40B4-BE49-F238E27FC236}">
                    <a16:creationId xmlns:a16="http://schemas.microsoft.com/office/drawing/2014/main" id="{B5064DB9-E4C1-DE96-9BCF-F57F746D5A7B}"/>
                  </a:ext>
                </a:extLst>
              </p:cNvPr>
              <p:cNvSpPr txBox="1">
                <a:spLocks noRot="1" noChangeAspect="1" noMove="1" noResize="1" noEditPoints="1" noAdjustHandles="1" noChangeArrowheads="1" noChangeShapeType="1" noTextEdit="1"/>
              </p:cNvSpPr>
              <p:nvPr/>
            </p:nvSpPr>
            <p:spPr>
              <a:xfrm>
                <a:off x="8020323" y="4123507"/>
                <a:ext cx="3011465" cy="369332"/>
              </a:xfrm>
              <a:prstGeom prst="rect">
                <a:avLst/>
              </a:prstGeom>
              <a:blipFill>
                <a:blip r:embed="rId9"/>
                <a:stretch>
                  <a:fillRect l="-1681" t="-6667" b="-26667"/>
                </a:stretch>
              </a:blipFill>
            </p:spPr>
            <p:txBody>
              <a:bodyPr/>
              <a:lstStyle/>
              <a:p>
                <a:r>
                  <a:rPr lang="en-IT">
                    <a:noFill/>
                  </a:rPr>
                  <a:t> </a:t>
                </a:r>
              </a:p>
            </p:txBody>
          </p:sp>
        </mc:Fallback>
      </mc:AlternateContent>
      <p:grpSp>
        <p:nvGrpSpPr>
          <p:cNvPr id="107" name="Group 106">
            <a:extLst>
              <a:ext uri="{FF2B5EF4-FFF2-40B4-BE49-F238E27FC236}">
                <a16:creationId xmlns:a16="http://schemas.microsoft.com/office/drawing/2014/main" id="{9928D3B4-D99E-2499-3305-D172555DDD8F}"/>
              </a:ext>
            </a:extLst>
          </p:cNvPr>
          <p:cNvGrpSpPr/>
          <p:nvPr/>
        </p:nvGrpSpPr>
        <p:grpSpPr>
          <a:xfrm>
            <a:off x="6932789" y="4542004"/>
            <a:ext cx="5036219" cy="1869507"/>
            <a:chOff x="6537562" y="4791374"/>
            <a:chExt cx="5586647" cy="2128593"/>
          </a:xfrm>
        </p:grpSpPr>
        <p:grpSp>
          <p:nvGrpSpPr>
            <p:cNvPr id="87" name="Group 86">
              <a:extLst>
                <a:ext uri="{FF2B5EF4-FFF2-40B4-BE49-F238E27FC236}">
                  <a16:creationId xmlns:a16="http://schemas.microsoft.com/office/drawing/2014/main" id="{480AEC3E-3548-E821-8BF7-F5CFF4CFE852}"/>
                </a:ext>
              </a:extLst>
            </p:cNvPr>
            <p:cNvGrpSpPr/>
            <p:nvPr/>
          </p:nvGrpSpPr>
          <p:grpSpPr>
            <a:xfrm>
              <a:off x="6537562" y="4791374"/>
              <a:ext cx="3648929" cy="1936615"/>
              <a:chOff x="6332912" y="4439593"/>
              <a:chExt cx="3648929" cy="1936615"/>
            </a:xfrm>
          </p:grpSpPr>
          <p:sp>
            <p:nvSpPr>
              <p:cNvPr id="88" name="Right Arrow 87">
                <a:extLst>
                  <a:ext uri="{FF2B5EF4-FFF2-40B4-BE49-F238E27FC236}">
                    <a16:creationId xmlns:a16="http://schemas.microsoft.com/office/drawing/2014/main" id="{8028884D-6BE8-E765-1012-F3E2C2CD2082}"/>
                  </a:ext>
                </a:extLst>
              </p:cNvPr>
              <p:cNvSpPr/>
              <p:nvPr/>
            </p:nvSpPr>
            <p:spPr>
              <a:xfrm>
                <a:off x="8747760" y="5116286"/>
                <a:ext cx="875211" cy="300446"/>
              </a:xfrm>
              <a:prstGeom prs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grpSp>
            <p:nvGrpSpPr>
              <p:cNvPr id="89" name="Group 88">
                <a:extLst>
                  <a:ext uri="{FF2B5EF4-FFF2-40B4-BE49-F238E27FC236}">
                    <a16:creationId xmlns:a16="http://schemas.microsoft.com/office/drawing/2014/main" id="{CB0E683C-A308-D066-C47F-EF03FAD5D064}"/>
                  </a:ext>
                </a:extLst>
              </p:cNvPr>
              <p:cNvGrpSpPr/>
              <p:nvPr/>
            </p:nvGrpSpPr>
            <p:grpSpPr>
              <a:xfrm>
                <a:off x="6332912" y="4439593"/>
                <a:ext cx="2026287" cy="1936615"/>
                <a:chOff x="6332912" y="4439593"/>
                <a:chExt cx="2026287" cy="1936615"/>
              </a:xfrm>
            </p:grpSpPr>
            <p:sp>
              <p:nvSpPr>
                <p:cNvPr id="100" name="Oval 99">
                  <a:extLst>
                    <a:ext uri="{FF2B5EF4-FFF2-40B4-BE49-F238E27FC236}">
                      <a16:creationId xmlns:a16="http://schemas.microsoft.com/office/drawing/2014/main" id="{241EA40E-4B9C-34EE-A275-A4017577C348}"/>
                    </a:ext>
                  </a:extLst>
                </p:cNvPr>
                <p:cNvSpPr/>
                <p:nvPr/>
              </p:nvSpPr>
              <p:spPr>
                <a:xfrm>
                  <a:off x="7017179" y="4899375"/>
                  <a:ext cx="160638" cy="148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01" name="Oval 100">
                  <a:extLst>
                    <a:ext uri="{FF2B5EF4-FFF2-40B4-BE49-F238E27FC236}">
                      <a16:creationId xmlns:a16="http://schemas.microsoft.com/office/drawing/2014/main" id="{97BB4BDD-B88D-7E19-20CD-9BE0052593E5}"/>
                    </a:ext>
                  </a:extLst>
                </p:cNvPr>
                <p:cNvSpPr/>
                <p:nvPr/>
              </p:nvSpPr>
              <p:spPr>
                <a:xfrm>
                  <a:off x="7635956" y="5397060"/>
                  <a:ext cx="160638" cy="148281"/>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dirty="0"/>
                </a:p>
              </p:txBody>
            </p:sp>
            <p:sp>
              <p:nvSpPr>
                <p:cNvPr id="102" name="Freeform 101">
                  <a:extLst>
                    <a:ext uri="{FF2B5EF4-FFF2-40B4-BE49-F238E27FC236}">
                      <a16:creationId xmlns:a16="http://schemas.microsoft.com/office/drawing/2014/main" id="{879640DA-71C2-FEF7-FFDB-517645495A69}"/>
                    </a:ext>
                  </a:extLst>
                </p:cNvPr>
                <p:cNvSpPr/>
                <p:nvPr/>
              </p:nvSpPr>
              <p:spPr>
                <a:xfrm rot="17227681">
                  <a:off x="6377748" y="4394757"/>
                  <a:ext cx="1936615" cy="2026287"/>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105" name="Straight Connector 104">
                  <a:extLst>
                    <a:ext uri="{FF2B5EF4-FFF2-40B4-BE49-F238E27FC236}">
                      <a16:creationId xmlns:a16="http://schemas.microsoft.com/office/drawing/2014/main" id="{0FC539DB-3146-DE8C-2156-AA56BEEB346E}"/>
                    </a:ext>
                  </a:extLst>
                </p:cNvPr>
                <p:cNvCxnSpPr>
                  <a:cxnSpLocks/>
                </p:cNvCxnSpPr>
                <p:nvPr/>
              </p:nvCxnSpPr>
              <p:spPr>
                <a:xfrm>
                  <a:off x="7208411" y="5052783"/>
                  <a:ext cx="439436" cy="339867"/>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91" name="TextBox 90">
                    <a:extLst>
                      <a:ext uri="{FF2B5EF4-FFF2-40B4-BE49-F238E27FC236}">
                        <a16:creationId xmlns:a16="http://schemas.microsoft.com/office/drawing/2014/main" id="{56BF1082-FBBC-C957-0F75-A4F5180FD944}"/>
                      </a:ext>
                    </a:extLst>
                  </p:cNvPr>
                  <p:cNvSpPr txBox="1"/>
                  <p:nvPr/>
                </p:nvSpPr>
                <p:spPr>
                  <a:xfrm>
                    <a:off x="7206981" y="5157287"/>
                    <a:ext cx="34522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𝑟</m:t>
                          </m:r>
                        </m:oMath>
                      </m:oMathPara>
                    </a14:m>
                    <a:endParaRPr lang="en-IT" dirty="0"/>
                  </a:p>
                </p:txBody>
              </p:sp>
            </mc:Choice>
            <mc:Fallback xmlns="">
              <p:sp>
                <p:nvSpPr>
                  <p:cNvPr id="91" name="TextBox 90">
                    <a:extLst>
                      <a:ext uri="{FF2B5EF4-FFF2-40B4-BE49-F238E27FC236}">
                        <a16:creationId xmlns:a16="http://schemas.microsoft.com/office/drawing/2014/main" id="{56BF1082-FBBC-C957-0F75-A4F5180FD944}"/>
                      </a:ext>
                    </a:extLst>
                  </p:cNvPr>
                  <p:cNvSpPr txBox="1">
                    <a:spLocks noRot="1" noChangeAspect="1" noMove="1" noResize="1" noEditPoints="1" noAdjustHandles="1" noChangeArrowheads="1" noChangeShapeType="1" noTextEdit="1"/>
                  </p:cNvSpPr>
                  <p:nvPr/>
                </p:nvSpPr>
                <p:spPr>
                  <a:xfrm>
                    <a:off x="7206981" y="5157287"/>
                    <a:ext cx="345223" cy="369332"/>
                  </a:xfrm>
                  <a:prstGeom prst="rect">
                    <a:avLst/>
                  </a:prstGeom>
                  <a:blipFill>
                    <a:blip r:embed="rId10"/>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93" name="TextBox 92">
                    <a:extLst>
                      <a:ext uri="{FF2B5EF4-FFF2-40B4-BE49-F238E27FC236}">
                        <a16:creationId xmlns:a16="http://schemas.microsoft.com/office/drawing/2014/main" id="{0401CF05-0799-346D-D805-733DED5BF893}"/>
                      </a:ext>
                    </a:extLst>
                  </p:cNvPr>
                  <p:cNvSpPr txBox="1"/>
                  <p:nvPr/>
                </p:nvSpPr>
                <p:spPr>
                  <a:xfrm>
                    <a:off x="8285366" y="5416732"/>
                    <a:ext cx="1696475" cy="735903"/>
                  </a:xfrm>
                  <a:prstGeom prst="rect">
                    <a:avLst/>
                  </a:prstGeom>
                  <a:noFill/>
                </p:spPr>
                <p:txBody>
                  <a:bodyPr wrap="none" rtlCol="0">
                    <a:spAutoFit/>
                  </a:bodyPr>
                  <a:lstStyle/>
                  <a:p>
                    <a:pPr algn="ctr"/>
                    <a:r>
                      <a:rPr lang="en-GB" dirty="0"/>
                      <a:t>e</a:t>
                    </a:r>
                    <a:r>
                      <a:rPr lang="en-IT" dirty="0"/>
                      <a:t>ddies of size</a:t>
                    </a:r>
                  </a:p>
                  <a:p>
                    <a:pPr algn="ctr"/>
                    <a:r>
                      <a:rPr lang="en-IT" dirty="0"/>
                      <a:t> </a:t>
                    </a:r>
                    <a14:m>
                      <m:oMath xmlns:m="http://schemas.openxmlformats.org/officeDocument/2006/math">
                        <m:r>
                          <a:rPr lang="en-US" b="0" i="1" smtClean="0">
                            <a:latin typeface="Cambria Math" panose="02040503050406030204" pitchFamily="18" charset="0"/>
                          </a:rPr>
                          <m:t>ℓ≫</m:t>
                        </m:r>
                        <m:r>
                          <a:rPr lang="en-US" b="0" i="1" smtClean="0">
                            <a:latin typeface="Cambria Math" panose="02040503050406030204" pitchFamily="18" charset="0"/>
                          </a:rPr>
                          <m:t>𝑟</m:t>
                        </m:r>
                      </m:oMath>
                    </a14:m>
                    <a:endParaRPr lang="en-IT" dirty="0"/>
                  </a:p>
                </p:txBody>
              </p:sp>
            </mc:Choice>
            <mc:Fallback xmlns="">
              <p:sp>
                <p:nvSpPr>
                  <p:cNvPr id="93" name="TextBox 92">
                    <a:extLst>
                      <a:ext uri="{FF2B5EF4-FFF2-40B4-BE49-F238E27FC236}">
                        <a16:creationId xmlns:a16="http://schemas.microsoft.com/office/drawing/2014/main" id="{0401CF05-0799-346D-D805-733DED5BF893}"/>
                      </a:ext>
                    </a:extLst>
                  </p:cNvPr>
                  <p:cNvSpPr txBox="1">
                    <a:spLocks noRot="1" noChangeAspect="1" noMove="1" noResize="1" noEditPoints="1" noAdjustHandles="1" noChangeArrowheads="1" noChangeShapeType="1" noTextEdit="1"/>
                  </p:cNvSpPr>
                  <p:nvPr/>
                </p:nvSpPr>
                <p:spPr>
                  <a:xfrm>
                    <a:off x="8285366" y="5416732"/>
                    <a:ext cx="1696475" cy="735903"/>
                  </a:xfrm>
                  <a:prstGeom prst="rect">
                    <a:avLst/>
                  </a:prstGeom>
                  <a:blipFill>
                    <a:blip r:embed="rId11"/>
                    <a:stretch>
                      <a:fillRect l="-2479" t="-5769" r="-3306"/>
                    </a:stretch>
                  </a:blipFill>
                </p:spPr>
                <p:txBody>
                  <a:bodyPr/>
                  <a:lstStyle/>
                  <a:p>
                    <a:r>
                      <a:rPr lang="en-IT">
                        <a:noFill/>
                      </a:rPr>
                      <a:t> </a:t>
                    </a:r>
                  </a:p>
                </p:txBody>
              </p:sp>
            </mc:Fallback>
          </mc:AlternateContent>
        </p:grpSp>
        <p:sp>
          <p:nvSpPr>
            <p:cNvPr id="106" name="Freeform 105">
              <a:extLst>
                <a:ext uri="{FF2B5EF4-FFF2-40B4-BE49-F238E27FC236}">
                  <a16:creationId xmlns:a16="http://schemas.microsoft.com/office/drawing/2014/main" id="{DAA206F3-6E76-DBF7-9B61-1AF7EBFB1363}"/>
                </a:ext>
              </a:extLst>
            </p:cNvPr>
            <p:cNvSpPr/>
            <p:nvPr/>
          </p:nvSpPr>
          <p:spPr>
            <a:xfrm rot="17227681">
              <a:off x="10055966" y="4851724"/>
              <a:ext cx="2047148" cy="2089338"/>
            </a:xfrm>
            <a:custGeom>
              <a:avLst/>
              <a:gdLst>
                <a:gd name="connsiteX0" fmla="*/ 78377 w 225475"/>
                <a:gd name="connsiteY0" fmla="*/ 0 h 207070"/>
                <a:gd name="connsiteX1" fmla="*/ 222069 w 225475"/>
                <a:gd name="connsiteY1" fmla="*/ 39188 h 207070"/>
                <a:gd name="connsiteX2" fmla="*/ 169817 w 225475"/>
                <a:gd name="connsiteY2" fmla="*/ 195942 h 207070"/>
                <a:gd name="connsiteX3" fmla="*/ 52252 w 225475"/>
                <a:gd name="connsiteY3" fmla="*/ 182880 h 207070"/>
                <a:gd name="connsiteX4" fmla="*/ 0 w 225475"/>
                <a:gd name="connsiteY4" fmla="*/ 91440 h 207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75" h="207070">
                  <a:moveTo>
                    <a:pt x="78377" y="0"/>
                  </a:moveTo>
                  <a:cubicBezTo>
                    <a:pt x="142603" y="3265"/>
                    <a:pt x="206829" y="6531"/>
                    <a:pt x="222069" y="39188"/>
                  </a:cubicBezTo>
                  <a:cubicBezTo>
                    <a:pt x="237309" y="71845"/>
                    <a:pt x="198120" y="171993"/>
                    <a:pt x="169817" y="195942"/>
                  </a:cubicBezTo>
                  <a:cubicBezTo>
                    <a:pt x="141514" y="219891"/>
                    <a:pt x="80555" y="200297"/>
                    <a:pt x="52252" y="182880"/>
                  </a:cubicBezTo>
                  <a:cubicBezTo>
                    <a:pt x="23949" y="165463"/>
                    <a:pt x="11974" y="128451"/>
                    <a:pt x="0" y="91440"/>
                  </a:cubicBezTo>
                </a:path>
              </a:pathLst>
            </a:custGeom>
            <a:noFill/>
            <a:ln>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grpSp>
      <mc:AlternateContent xmlns:mc="http://schemas.openxmlformats.org/markup-compatibility/2006" xmlns:a14="http://schemas.microsoft.com/office/drawing/2010/main">
        <mc:Choice Requires="a14">
          <p:sp>
            <p:nvSpPr>
              <p:cNvPr id="108" name="TextBox 107">
                <a:extLst>
                  <a:ext uri="{FF2B5EF4-FFF2-40B4-BE49-F238E27FC236}">
                    <a16:creationId xmlns:a16="http://schemas.microsoft.com/office/drawing/2014/main" id="{CEBF3B0C-28AE-0FF2-BAAC-6A0702480F5B}"/>
                  </a:ext>
                </a:extLst>
              </p:cNvPr>
              <p:cNvSpPr txBox="1"/>
              <p:nvPr/>
            </p:nvSpPr>
            <p:spPr>
              <a:xfrm>
                <a:off x="7925404" y="6280450"/>
                <a:ext cx="2787558" cy="369332"/>
              </a:xfrm>
              <a:prstGeom prst="rect">
                <a:avLst/>
              </a:prstGeom>
              <a:noFill/>
            </p:spPr>
            <p:txBody>
              <a:bodyPr wrap="none" rtlCol="0">
                <a:spAutoFit/>
              </a:bodyPr>
              <a:lstStyle/>
              <a:p>
                <a:r>
                  <a:rPr lang="en-US" dirty="0"/>
                  <a:t>u</a:t>
                </a:r>
                <a:r>
                  <a:rPr lang="en-US" b="0" dirty="0"/>
                  <a:t>niform translation, </a:t>
                </a:r>
                <a14:m>
                  <m:oMath xmlns:m="http://schemas.openxmlformats.org/officeDocument/2006/math">
                    <m:r>
                      <a:rPr lang="en-US" b="0" i="1" smtClean="0">
                        <a:latin typeface="Cambria Math" panose="02040503050406030204" pitchFamily="18" charset="0"/>
                      </a:rPr>
                      <m:t>𝑟</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m:t>
                        </m:r>
                      </m:sup>
                    </m:sSup>
                  </m:oMath>
                </a14:m>
                <a:endParaRPr lang="en-IT" dirty="0"/>
              </a:p>
            </p:txBody>
          </p:sp>
        </mc:Choice>
        <mc:Fallback xmlns="">
          <p:sp>
            <p:nvSpPr>
              <p:cNvPr id="108" name="TextBox 107">
                <a:extLst>
                  <a:ext uri="{FF2B5EF4-FFF2-40B4-BE49-F238E27FC236}">
                    <a16:creationId xmlns:a16="http://schemas.microsoft.com/office/drawing/2014/main" id="{CEBF3B0C-28AE-0FF2-BAAC-6A0702480F5B}"/>
                  </a:ext>
                </a:extLst>
              </p:cNvPr>
              <p:cNvSpPr txBox="1">
                <a:spLocks noRot="1" noChangeAspect="1" noMove="1" noResize="1" noEditPoints="1" noAdjustHandles="1" noChangeArrowheads="1" noChangeShapeType="1" noTextEdit="1"/>
              </p:cNvSpPr>
              <p:nvPr/>
            </p:nvSpPr>
            <p:spPr>
              <a:xfrm>
                <a:off x="7925404" y="6280450"/>
                <a:ext cx="2787558" cy="369332"/>
              </a:xfrm>
              <a:prstGeom prst="rect">
                <a:avLst/>
              </a:prstGeom>
              <a:blipFill>
                <a:blip r:embed="rId12"/>
                <a:stretch>
                  <a:fillRect l="-1818" t="-6667" b="-26667"/>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09" name="TextBox 108">
                <a:extLst>
                  <a:ext uri="{FF2B5EF4-FFF2-40B4-BE49-F238E27FC236}">
                    <a16:creationId xmlns:a16="http://schemas.microsoft.com/office/drawing/2014/main" id="{C01E2C92-45D0-7FB2-12FA-381DC75B044B}"/>
                  </a:ext>
                </a:extLst>
              </p:cNvPr>
              <p:cNvSpPr txBox="1"/>
              <p:nvPr/>
            </p:nvSpPr>
            <p:spPr>
              <a:xfrm>
                <a:off x="7911373" y="1990510"/>
                <a:ext cx="2843920" cy="369332"/>
              </a:xfrm>
              <a:prstGeom prst="rect">
                <a:avLst/>
              </a:prstGeom>
              <a:noFill/>
            </p:spPr>
            <p:txBody>
              <a:bodyPr wrap="none" rtlCol="0">
                <a:spAutoFit/>
              </a:bodyPr>
              <a:lstStyle/>
              <a:p>
                <a:r>
                  <a:rPr lang="en-US" dirty="0"/>
                  <a:t>s</a:t>
                </a:r>
                <a:r>
                  <a:rPr lang="en-US" b="0" dirty="0"/>
                  <a:t>mall perturbations, </a:t>
                </a:r>
                <a14:m>
                  <m:oMath xmlns:m="http://schemas.openxmlformats.org/officeDocument/2006/math">
                    <m:r>
                      <a:rPr lang="en-US" b="0" i="1" smtClean="0">
                        <a:latin typeface="Cambria Math" panose="02040503050406030204" pitchFamily="18" charset="0"/>
                      </a:rPr>
                      <m:t>𝑟</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m:t>
                        </m:r>
                      </m:sup>
                    </m:sSup>
                  </m:oMath>
                </a14:m>
                <a:endParaRPr lang="en-IT" dirty="0"/>
              </a:p>
            </p:txBody>
          </p:sp>
        </mc:Choice>
        <mc:Fallback xmlns="">
          <p:sp>
            <p:nvSpPr>
              <p:cNvPr id="109" name="TextBox 108">
                <a:extLst>
                  <a:ext uri="{FF2B5EF4-FFF2-40B4-BE49-F238E27FC236}">
                    <a16:creationId xmlns:a16="http://schemas.microsoft.com/office/drawing/2014/main" id="{C01E2C92-45D0-7FB2-12FA-381DC75B044B}"/>
                  </a:ext>
                </a:extLst>
              </p:cNvPr>
              <p:cNvSpPr txBox="1">
                <a:spLocks noRot="1" noChangeAspect="1" noMove="1" noResize="1" noEditPoints="1" noAdjustHandles="1" noChangeArrowheads="1" noChangeShapeType="1" noTextEdit="1"/>
              </p:cNvSpPr>
              <p:nvPr/>
            </p:nvSpPr>
            <p:spPr>
              <a:xfrm>
                <a:off x="7911373" y="1990510"/>
                <a:ext cx="2843920" cy="369332"/>
              </a:xfrm>
              <a:prstGeom prst="rect">
                <a:avLst/>
              </a:prstGeom>
              <a:blipFill>
                <a:blip r:embed="rId13"/>
                <a:stretch>
                  <a:fillRect l="-2232" t="-6667" b="-26667"/>
                </a:stretch>
              </a:blipFill>
            </p:spPr>
            <p:txBody>
              <a:bodyPr/>
              <a:lstStyle/>
              <a:p>
                <a:r>
                  <a:rPr lang="en-IT">
                    <a:noFill/>
                  </a:rPr>
                  <a:t> </a:t>
                </a:r>
              </a:p>
            </p:txBody>
          </p:sp>
        </mc:Fallback>
      </mc:AlternateContent>
      <p:sp>
        <p:nvSpPr>
          <p:cNvPr id="110" name="Oval 109">
            <a:extLst>
              <a:ext uri="{FF2B5EF4-FFF2-40B4-BE49-F238E27FC236}">
                <a16:creationId xmlns:a16="http://schemas.microsoft.com/office/drawing/2014/main" id="{E67C6E09-3DEE-EBF9-1326-6598394F1E73}"/>
              </a:ext>
            </a:extLst>
          </p:cNvPr>
          <p:cNvSpPr/>
          <p:nvPr/>
        </p:nvSpPr>
        <p:spPr>
          <a:xfrm>
            <a:off x="11229016" y="5163538"/>
            <a:ext cx="144811" cy="13023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11" name="Oval 110">
            <a:extLst>
              <a:ext uri="{FF2B5EF4-FFF2-40B4-BE49-F238E27FC236}">
                <a16:creationId xmlns:a16="http://schemas.microsoft.com/office/drawing/2014/main" id="{1577DA3F-47F7-217E-BAA5-40AA1A589D52}"/>
              </a:ext>
            </a:extLst>
          </p:cNvPr>
          <p:cNvSpPr/>
          <p:nvPr/>
        </p:nvSpPr>
        <p:spPr>
          <a:xfrm>
            <a:off x="11786828" y="5600646"/>
            <a:ext cx="144811" cy="130233"/>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dirty="0"/>
          </a:p>
        </p:txBody>
      </p:sp>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031A41B4-30C0-0148-1660-04284AEE0C77}"/>
                  </a:ext>
                </a:extLst>
              </p:cNvPr>
              <p:cNvSpPr txBox="1"/>
              <p:nvPr/>
            </p:nvSpPr>
            <p:spPr>
              <a:xfrm>
                <a:off x="11307130" y="5405555"/>
                <a:ext cx="42030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m:t>
                          </m:r>
                        </m:sup>
                      </m:sSup>
                    </m:oMath>
                  </m:oMathPara>
                </a14:m>
                <a:endParaRPr lang="en-IT" dirty="0"/>
              </a:p>
            </p:txBody>
          </p:sp>
        </mc:Choice>
        <mc:Fallback xmlns="">
          <p:sp>
            <p:nvSpPr>
              <p:cNvPr id="112" name="TextBox 111">
                <a:extLst>
                  <a:ext uri="{FF2B5EF4-FFF2-40B4-BE49-F238E27FC236}">
                    <a16:creationId xmlns:a16="http://schemas.microsoft.com/office/drawing/2014/main" id="{031A41B4-30C0-0148-1660-04284AEE0C77}"/>
                  </a:ext>
                </a:extLst>
              </p:cNvPr>
              <p:cNvSpPr txBox="1">
                <a:spLocks noRot="1" noChangeAspect="1" noMove="1" noResize="1" noEditPoints="1" noAdjustHandles="1" noChangeArrowheads="1" noChangeShapeType="1" noTextEdit="1"/>
              </p:cNvSpPr>
              <p:nvPr/>
            </p:nvSpPr>
            <p:spPr>
              <a:xfrm>
                <a:off x="11307130" y="5405555"/>
                <a:ext cx="420307" cy="369332"/>
              </a:xfrm>
              <a:prstGeom prst="rect">
                <a:avLst/>
              </a:prstGeom>
              <a:blipFill>
                <a:blip r:embed="rId14"/>
                <a:stretch>
                  <a:fillRect/>
                </a:stretch>
              </a:blipFill>
            </p:spPr>
            <p:txBody>
              <a:bodyPr/>
              <a:lstStyle/>
              <a:p>
                <a:r>
                  <a:rPr lang="en-IT">
                    <a:noFill/>
                  </a:rPr>
                  <a:t> </a:t>
                </a:r>
              </a:p>
            </p:txBody>
          </p:sp>
        </mc:Fallback>
      </mc:AlternateContent>
      <p:cxnSp>
        <p:nvCxnSpPr>
          <p:cNvPr id="113" name="Straight Connector 112">
            <a:extLst>
              <a:ext uri="{FF2B5EF4-FFF2-40B4-BE49-F238E27FC236}">
                <a16:creationId xmlns:a16="http://schemas.microsoft.com/office/drawing/2014/main" id="{3ABC2887-2178-B487-F8C4-D983F83C02EC}"/>
              </a:ext>
            </a:extLst>
          </p:cNvPr>
          <p:cNvCxnSpPr>
            <a:cxnSpLocks/>
          </p:cNvCxnSpPr>
          <p:nvPr/>
        </p:nvCxnSpPr>
        <p:spPr>
          <a:xfrm>
            <a:off x="11386886" y="5291015"/>
            <a:ext cx="396140" cy="298499"/>
          </a:xfrm>
          <a:prstGeom prst="line">
            <a:avLst/>
          </a:prstGeom>
          <a:ln>
            <a:prstDash val="dash"/>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14" name="TextBox 113">
                <a:extLst>
                  <a:ext uri="{FF2B5EF4-FFF2-40B4-BE49-F238E27FC236}">
                    <a16:creationId xmlns:a16="http://schemas.microsoft.com/office/drawing/2014/main" id="{F4444DB9-0126-1277-F694-4A8B806D9261}"/>
                  </a:ext>
                </a:extLst>
              </p:cNvPr>
              <p:cNvSpPr txBox="1"/>
              <p:nvPr/>
            </p:nvSpPr>
            <p:spPr>
              <a:xfrm>
                <a:off x="1300765" y="4056554"/>
                <a:ext cx="4700790" cy="123194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𝜀</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up>
                              <m:r>
                                <a:rPr lang="en-US" sz="2400" b="0" i="1" smtClean="0">
                                  <a:latin typeface="Cambria Math" panose="02040503050406030204" pitchFamily="18" charset="0"/>
                                </a:rPr>
                                <m:t>2</m:t>
                              </m:r>
                            </m:sup>
                          </m:sSubSup>
                        </m:num>
                        <m:den>
                          <m:r>
                            <a:rPr lang="en-US" sz="2400" b="0" i="1" smtClean="0">
                              <a:latin typeface="Cambria Math" panose="02040503050406030204" pitchFamily="18" charset="0"/>
                            </a:rPr>
                            <m:t>ℓ/</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Sub>
                        </m:den>
                      </m:f>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up>
                              <m:r>
                                <a:rPr lang="en-US" sz="2400" b="0" i="1" smtClean="0">
                                  <a:latin typeface="Cambria Math" panose="02040503050406030204" pitchFamily="18" charset="0"/>
                                </a:rPr>
                                <m:t>3</m:t>
                              </m:r>
                            </m:sup>
                          </m:sSubSup>
                        </m:num>
                        <m:den>
                          <m:r>
                            <a:rPr lang="en-US" sz="2400" b="0" i="1" smtClean="0">
                              <a:latin typeface="Cambria Math" panose="02040503050406030204" pitchFamily="18" charset="0"/>
                            </a:rPr>
                            <m:t>ℓ</m:t>
                          </m:r>
                        </m:den>
                      </m:f>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ℓ</m:t>
                          </m:r>
                        </m:sub>
                      </m:sSub>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𝜀</m:t>
                              </m:r>
                              <m:r>
                                <a:rPr lang="en-US" sz="2400" b="0" i="1" smtClean="0">
                                  <a:latin typeface="Cambria Math" panose="02040503050406030204" pitchFamily="18" charset="0"/>
                                </a:rPr>
                                <m:t>ℓ</m:t>
                              </m:r>
                            </m:e>
                          </m:d>
                        </m:e>
                        <m:sup>
                          <m:r>
                            <a:rPr lang="en-US" sz="2400" b="0" i="1" smtClean="0">
                              <a:latin typeface="Cambria Math" panose="02040503050406030204" pitchFamily="18" charset="0"/>
                            </a:rPr>
                            <m:t>1/3</m:t>
                          </m:r>
                        </m:sup>
                      </m:sSup>
                    </m:oMath>
                  </m:oMathPara>
                </a14:m>
                <a:endParaRPr lang="en-US" sz="2400" b="0" dirty="0"/>
              </a:p>
              <a:p>
                <a:endParaRPr lang="en-IT" dirty="0"/>
              </a:p>
            </p:txBody>
          </p:sp>
        </mc:Choice>
        <mc:Fallback xmlns="">
          <p:sp>
            <p:nvSpPr>
              <p:cNvPr id="114" name="TextBox 113">
                <a:extLst>
                  <a:ext uri="{FF2B5EF4-FFF2-40B4-BE49-F238E27FC236}">
                    <a16:creationId xmlns:a16="http://schemas.microsoft.com/office/drawing/2014/main" id="{F4444DB9-0126-1277-F694-4A8B806D9261}"/>
                  </a:ext>
                </a:extLst>
              </p:cNvPr>
              <p:cNvSpPr txBox="1">
                <a:spLocks noRot="1" noChangeAspect="1" noMove="1" noResize="1" noEditPoints="1" noAdjustHandles="1" noChangeArrowheads="1" noChangeShapeType="1" noTextEdit="1"/>
              </p:cNvSpPr>
              <p:nvPr/>
            </p:nvSpPr>
            <p:spPr>
              <a:xfrm>
                <a:off x="1300765" y="4056554"/>
                <a:ext cx="4700790" cy="1231940"/>
              </a:xfrm>
              <a:prstGeom prst="rect">
                <a:avLst/>
              </a:prstGeom>
              <a:blipFill>
                <a:blip r:embed="rId15"/>
                <a:stretch>
                  <a:fillRect/>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115" name="TextBox 114">
                <a:extLst>
                  <a:ext uri="{FF2B5EF4-FFF2-40B4-BE49-F238E27FC236}">
                    <a16:creationId xmlns:a16="http://schemas.microsoft.com/office/drawing/2014/main" id="{6A594B72-425D-F292-A530-9D5EFF5B8746}"/>
                  </a:ext>
                </a:extLst>
              </p:cNvPr>
              <p:cNvSpPr txBox="1"/>
              <p:nvPr/>
            </p:nvSpPr>
            <p:spPr>
              <a:xfrm>
                <a:off x="759853" y="4855335"/>
                <a:ext cx="6156102" cy="1261051"/>
              </a:xfrm>
              <a:prstGeom prst="rect">
                <a:avLst/>
              </a:prstGeom>
              <a:noFill/>
            </p:spPr>
            <p:txBody>
              <a:bodyPr wrap="square" rtlCol="0">
                <a:spAutoFit/>
              </a:bodyPr>
              <a:lstStyle/>
              <a:p>
                <a:pPr marL="285750" indent="-285750">
                  <a:buFont typeface="Arial" panose="020B0604020202020204" pitchFamily="34" charset="0"/>
                  <a:buChar char="•"/>
                </a:pPr>
                <a:r>
                  <a:rPr lang="en-IT" sz="2400" dirty="0"/>
                  <a:t>Dimensional analysis: </a:t>
                </a:r>
                <a14:m>
                  <m:oMath xmlns:m="http://schemas.openxmlformats.org/officeDocument/2006/math">
                    <m:f>
                      <m:fPr>
                        <m:ctrlPr>
                          <a:rPr lang="en-IT" sz="2400" i="1" smtClean="0">
                            <a:latin typeface="Cambria Math" panose="02040503050406030204" pitchFamily="18" charset="0"/>
                          </a:rPr>
                        </m:ctrlPr>
                      </m:fPr>
                      <m:num>
                        <m:r>
                          <a:rPr lang="en-US" sz="2400" b="0" i="1" smtClean="0">
                            <a:latin typeface="Cambria Math" panose="02040503050406030204" pitchFamily="18" charset="0"/>
                          </a:rPr>
                          <m:t>𝑑𝑟</m:t>
                        </m:r>
                      </m:num>
                      <m:den>
                        <m:r>
                          <a:rPr lang="en-US" sz="2400" b="0" i="1" smtClean="0">
                            <a:latin typeface="Cambria Math" panose="02040503050406030204" pitchFamily="18" charset="0"/>
                          </a:rPr>
                          <m:t>𝑑𝑡</m:t>
                        </m:r>
                      </m:den>
                    </m:f>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𝑢</m:t>
                        </m:r>
                      </m:e>
                      <m:sub>
                        <m:r>
                          <a:rPr lang="en-US" sz="2400" b="0" i="1" smtClean="0">
                            <a:latin typeface="Cambria Math" panose="02040503050406030204" pitchFamily="18" charset="0"/>
                          </a:rPr>
                          <m:t>𝑟</m:t>
                        </m:r>
                      </m:sub>
                    </m:sSub>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𝜀</m:t>
                            </m:r>
                            <m:r>
                              <a:rPr lang="en-US" sz="2400" b="0" i="1" smtClean="0">
                                <a:latin typeface="Cambria Math" panose="02040503050406030204" pitchFamily="18" charset="0"/>
                              </a:rPr>
                              <m:t>𝑟</m:t>
                            </m:r>
                          </m:e>
                        </m:d>
                      </m:e>
                      <m:sup>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3</m:t>
                            </m:r>
                          </m:den>
                        </m:f>
                      </m:sup>
                    </m:sSup>
                  </m:oMath>
                </a14:m>
                <a:endParaRPr lang="en-US" sz="2400" b="0" dirty="0"/>
              </a:p>
              <a:p>
                <a:r>
                  <a:rPr lang="en-IT" sz="2400" dirty="0"/>
                  <a:t>so </a:t>
                </a:r>
                <a14:m>
                  <m:oMath xmlns:m="http://schemas.openxmlformats.org/officeDocument/2006/math">
                    <m:f>
                      <m:fPr>
                        <m:ctrlPr>
                          <a:rPr lang="en-IT" sz="2400" i="1" smtClean="0">
                            <a:latin typeface="Cambria Math" panose="02040503050406030204" pitchFamily="18" charset="0"/>
                          </a:rPr>
                        </m:ctrlPr>
                      </m:fPr>
                      <m:num>
                        <m:r>
                          <a:rPr lang="en-US" sz="2400" b="0" i="1" smtClean="0">
                            <a:latin typeface="Cambria Math" panose="02040503050406030204" pitchFamily="18" charset="0"/>
                          </a:rPr>
                          <m:t>𝑑</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𝑟</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𝑑𝑡</m:t>
                        </m:r>
                      </m:den>
                    </m:f>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𝑟</m:t>
                        </m:r>
                      </m:e>
                      <m:sup>
                        <m:r>
                          <a:rPr lang="en-US" sz="2400" b="0" i="1" smtClean="0">
                            <a:latin typeface="Cambria Math" panose="02040503050406030204" pitchFamily="18" charset="0"/>
                          </a:rPr>
                          <m:t>4/3</m:t>
                        </m:r>
                      </m:sup>
                    </m:sSup>
                  </m:oMath>
                </a14:m>
                <a:r>
                  <a:rPr lang="en-IT" sz="2400" dirty="0"/>
                  <a:t>. </a:t>
                </a:r>
                <a:r>
                  <a:rPr lang="en-IT" sz="2400" b="1" dirty="0"/>
                  <a:t>Richardson’s law (1926)</a:t>
                </a:r>
              </a:p>
            </p:txBody>
          </p:sp>
        </mc:Choice>
        <mc:Fallback xmlns="">
          <p:sp>
            <p:nvSpPr>
              <p:cNvPr id="115" name="TextBox 114">
                <a:extLst>
                  <a:ext uri="{FF2B5EF4-FFF2-40B4-BE49-F238E27FC236}">
                    <a16:creationId xmlns:a16="http://schemas.microsoft.com/office/drawing/2014/main" id="{6A594B72-425D-F292-A530-9D5EFF5B8746}"/>
                  </a:ext>
                </a:extLst>
              </p:cNvPr>
              <p:cNvSpPr txBox="1">
                <a:spLocks noRot="1" noChangeAspect="1" noMove="1" noResize="1" noEditPoints="1" noAdjustHandles="1" noChangeArrowheads="1" noChangeShapeType="1" noTextEdit="1"/>
              </p:cNvSpPr>
              <p:nvPr/>
            </p:nvSpPr>
            <p:spPr>
              <a:xfrm>
                <a:off x="759853" y="4855335"/>
                <a:ext cx="6156102" cy="1261051"/>
              </a:xfrm>
              <a:prstGeom prst="rect">
                <a:avLst/>
              </a:prstGeom>
              <a:blipFill>
                <a:blip r:embed="rId16"/>
                <a:stretch>
                  <a:fillRect l="-1649" b="-5000"/>
                </a:stretch>
              </a:blipFill>
            </p:spPr>
            <p:txBody>
              <a:bodyPr/>
              <a:lstStyle/>
              <a:p>
                <a:r>
                  <a:rPr lang="en-IT">
                    <a:noFill/>
                  </a:rPr>
                  <a:t> </a:t>
                </a:r>
              </a:p>
            </p:txBody>
          </p:sp>
        </mc:Fallback>
      </mc:AlternateContent>
    </p:spTree>
    <p:extLst>
      <p:ext uri="{BB962C8B-B14F-4D97-AF65-F5344CB8AC3E}">
        <p14:creationId xmlns:p14="http://schemas.microsoft.com/office/powerpoint/2010/main" val="1514327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31B13-2C4D-5389-F1E5-30683CABE1F0}"/>
              </a:ext>
            </a:extLst>
          </p:cNvPr>
          <p:cNvSpPr>
            <a:spLocks noGrp="1"/>
          </p:cNvSpPr>
          <p:nvPr>
            <p:ph type="title"/>
          </p:nvPr>
        </p:nvSpPr>
        <p:spPr/>
        <p:txBody>
          <a:bodyPr>
            <a:normAutofit/>
          </a:bodyPr>
          <a:lstStyle/>
          <a:p>
            <a:r>
              <a:rPr lang="en-IT" sz="3600" dirty="0"/>
              <a:t>Two-particle dispersion, cont’d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3FD4BDE-BF28-EE85-E852-E4EBA456CD7E}"/>
                  </a:ext>
                </a:extLst>
              </p:cNvPr>
              <p:cNvSpPr>
                <a:spLocks noGrp="1"/>
              </p:cNvSpPr>
              <p:nvPr>
                <p:ph idx="1"/>
              </p:nvPr>
            </p:nvSpPr>
            <p:spPr>
              <a:xfrm>
                <a:off x="400317" y="1580925"/>
                <a:ext cx="5665631" cy="5154725"/>
              </a:xfrm>
            </p:spPr>
            <p:txBody>
              <a:bodyPr>
                <a:normAutofit/>
              </a:bodyPr>
              <a:lstStyle/>
              <a:p>
                <a:r>
                  <a:rPr lang="en-IT" dirty="0"/>
                  <a:t>Integrates to yield </a:t>
                </a:r>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𝑟</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sup>
                            <m:r>
                              <a:rPr lang="en-US" b="0" i="1" smtClean="0">
                                <a:latin typeface="Cambria Math" panose="02040503050406030204" pitchFamily="18" charset="0"/>
                              </a:rPr>
                              <m:t>2</m:t>
                            </m:r>
                          </m:sup>
                        </m:sSup>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3</m:t>
                        </m:r>
                      </m:sup>
                    </m:sSup>
                  </m:oMath>
                </a14:m>
                <a:r>
                  <a:rPr lang="en-IT" dirty="0"/>
                  <a:t>. </a:t>
                </a:r>
                <a:r>
                  <a:rPr lang="en-IT" b="1" dirty="0"/>
                  <a:t>Explosive separation</a:t>
                </a:r>
              </a:p>
              <a:p>
                <a:r>
                  <a:rPr lang="en-IT" dirty="0"/>
                  <a:t>Expect to be valid only for homogeneous isotropic turbulence, long times, inertial range separation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m:t>
                    </m:r>
                    <m:r>
                      <a:rPr lang="en-US" b="0" i="1" smtClean="0">
                        <a:latin typeface="Cambria Math" panose="02040503050406030204" pitchFamily="18" charset="0"/>
                      </a:rPr>
                      <m:t>𝑟</m:t>
                    </m:r>
                    <m:r>
                      <a:rPr lang="en-US" b="0" i="1" smtClean="0">
                        <a:latin typeface="Cambria Math" panose="02040503050406030204" pitchFamily="18" charset="0"/>
                      </a:rPr>
                      <m:t>≪</m:t>
                    </m:r>
                    <m:r>
                      <a:rPr lang="en-US" b="0" i="1" smtClean="0">
                        <a:latin typeface="Cambria Math" panose="02040503050406030204" pitchFamily="18" charset="0"/>
                      </a:rPr>
                      <m:t>𝐿</m:t>
                    </m:r>
                  </m:oMath>
                </a14:m>
                <a:endParaRPr lang="en-IT" dirty="0"/>
              </a:p>
              <a:p>
                <a:r>
                  <a:rPr lang="en-GB" dirty="0"/>
                  <a:t>S</a:t>
                </a:r>
                <a:r>
                  <a:rPr lang="en-IT" dirty="0"/>
                  <a:t>hort times: ballistic </a:t>
                </a:r>
                <a14:m>
                  <m:oMath xmlns:m="http://schemas.openxmlformats.org/officeDocument/2006/math">
                    <m:r>
                      <a:rPr lang="en-US" b="0" i="1" smtClean="0">
                        <a:latin typeface="Cambria Math" panose="02040503050406030204" pitchFamily="18" charset="0"/>
                      </a:rPr>
                      <m:t>𝑟</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𝑡</m:t>
                    </m:r>
                  </m:oMath>
                </a14:m>
                <a:r>
                  <a:rPr lang="en-IT" dirty="0"/>
                  <a:t>. Leads to dependence on initial separation (Batchelor 1950)</a:t>
                </a:r>
              </a:p>
              <a:p>
                <a:pPr marL="0" indent="0">
                  <a:buNone/>
                </a:pPr>
                <a:endParaRPr lang="en-IT" dirty="0"/>
              </a:p>
            </p:txBody>
          </p:sp>
        </mc:Choice>
        <mc:Fallback xmlns="">
          <p:sp>
            <p:nvSpPr>
              <p:cNvPr id="3" name="Content Placeholder 2">
                <a:extLst>
                  <a:ext uri="{FF2B5EF4-FFF2-40B4-BE49-F238E27FC236}">
                    <a16:creationId xmlns:a16="http://schemas.microsoft.com/office/drawing/2014/main" id="{83FD4BDE-BF28-EE85-E852-E4EBA456CD7E}"/>
                  </a:ext>
                </a:extLst>
              </p:cNvPr>
              <p:cNvSpPr>
                <a:spLocks noGrp="1" noRot="1" noChangeAspect="1" noMove="1" noResize="1" noEditPoints="1" noAdjustHandles="1" noChangeArrowheads="1" noChangeShapeType="1" noTextEdit="1"/>
              </p:cNvSpPr>
              <p:nvPr>
                <p:ph idx="1"/>
              </p:nvPr>
            </p:nvSpPr>
            <p:spPr>
              <a:xfrm>
                <a:off x="400317" y="1580925"/>
                <a:ext cx="5665631" cy="5154725"/>
              </a:xfrm>
              <a:blipFill>
                <a:blip r:embed="rId2"/>
                <a:stretch>
                  <a:fillRect l="-1790" t="-1966"/>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graphicFrame>
            <p:nvGraphicFramePr>
              <p:cNvPr id="5" name="Table 4">
                <a:extLst>
                  <a:ext uri="{FF2B5EF4-FFF2-40B4-BE49-F238E27FC236}">
                    <a16:creationId xmlns:a16="http://schemas.microsoft.com/office/drawing/2014/main" id="{ED766D5F-2E0E-239C-2A42-7868DF72E63E}"/>
                  </a:ext>
                </a:extLst>
              </p:cNvPr>
              <p:cNvGraphicFramePr>
                <a:graphicFrameLocks noGrp="1"/>
              </p:cNvGraphicFramePr>
              <p:nvPr>
                <p:extLst>
                  <p:ext uri="{D42A27DB-BD31-4B8C-83A1-F6EECF244321}">
                    <p14:modId xmlns:p14="http://schemas.microsoft.com/office/powerpoint/2010/main" val="3475536099"/>
                  </p:ext>
                </p:extLst>
              </p:nvPr>
            </p:nvGraphicFramePr>
            <p:xfrm>
              <a:off x="6027313" y="2434106"/>
              <a:ext cx="5859887" cy="3045734"/>
            </p:xfrm>
            <a:graphic>
              <a:graphicData uri="http://schemas.openxmlformats.org/drawingml/2006/table">
                <a:tbl>
                  <a:tblPr firstRow="1" bandRow="1">
                    <a:tableStyleId>{5C22544A-7EE6-4342-B048-85BDC9FD1C3A}</a:tableStyleId>
                  </a:tblPr>
                  <a:tblGrid>
                    <a:gridCol w="2704563">
                      <a:extLst>
                        <a:ext uri="{9D8B030D-6E8A-4147-A177-3AD203B41FA5}">
                          <a16:colId xmlns:a16="http://schemas.microsoft.com/office/drawing/2014/main" val="147716224"/>
                        </a:ext>
                      </a:extLst>
                    </a:gridCol>
                    <a:gridCol w="3155324">
                      <a:extLst>
                        <a:ext uri="{9D8B030D-6E8A-4147-A177-3AD203B41FA5}">
                          <a16:colId xmlns:a16="http://schemas.microsoft.com/office/drawing/2014/main" val="272014"/>
                        </a:ext>
                      </a:extLst>
                    </a:gridCol>
                  </a:tblGrid>
                  <a:tr h="576854">
                    <a:tc>
                      <a:txBody>
                        <a:bodyPr/>
                        <a:lstStyle/>
                        <a:p>
                          <a:r>
                            <a:rPr lang="en-IT" dirty="0"/>
                            <a:t>separation scale</a:t>
                          </a:r>
                        </a:p>
                      </a:txBody>
                      <a:tcPr/>
                    </a:tc>
                    <a:tc>
                      <a:txBody>
                        <a:bodyPr/>
                        <a:lstStyle/>
                        <a:p>
                          <a:r>
                            <a:rPr lang="en-IT" dirty="0"/>
                            <a:t>dispersion</a:t>
                          </a:r>
                        </a:p>
                      </a:txBody>
                      <a:tcPr/>
                    </a:tc>
                    <a:extLst>
                      <a:ext uri="{0D108BD9-81ED-4DB2-BD59-A6C34878D82A}">
                        <a16:rowId xmlns:a16="http://schemas.microsoft.com/office/drawing/2014/main" val="802555616"/>
                      </a:ext>
                    </a:extLst>
                  </a:tr>
                  <a:tr h="584866">
                    <a:tc>
                      <a:txBody>
                        <a:bodyPr/>
                        <a:lstStyle/>
                        <a:p>
                          <a:pPr algn="ctr"/>
                          <a:r>
                            <a:rPr lang="en-US" b="0" dirty="0"/>
                            <a:t>Sub-Kolmogorov</a:t>
                          </a:r>
                          <a:r>
                            <a:rPr lang="en-US" b="0" baseline="0" dirty="0"/>
                            <a:t> </a:t>
                          </a:r>
                          <a14:m>
                            <m:oMath xmlns:m="http://schemas.openxmlformats.org/officeDocument/2006/math">
                              <m:r>
                                <a:rPr lang="en-US" b="0" i="1" smtClean="0">
                                  <a:latin typeface="Cambria Math" panose="02040503050406030204" pitchFamily="18" charset="0"/>
                                </a:rPr>
                                <m:t>𝑟</m:t>
                              </m:r>
                              <m:r>
                                <a:rPr lang="en-US" b="0" i="1" smtClean="0">
                                  <a:latin typeface="Cambria Math" panose="02040503050406030204" pitchFamily="18" charset="0"/>
                                </a:rPr>
                                <m:t>≪</m:t>
                              </m:r>
                              <m:r>
                                <a:rPr lang="en-US" b="0" i="1" smtClean="0">
                                  <a:latin typeface="Cambria Math" panose="02040503050406030204" pitchFamily="18" charset="0"/>
                                </a:rPr>
                                <m:t>𝜂</m:t>
                              </m:r>
                            </m:oMath>
                          </a14:m>
                          <a:endParaRPr lang="en-IT" dirty="0"/>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sup>
                                        <m:r>
                                          <a:rPr lang="en-US" b="0" i="1" smtClean="0">
                                            <a:latin typeface="Cambria Math" panose="02040503050406030204" pitchFamily="18" charset="0"/>
                                          </a:rPr>
                                          <m:t>2</m:t>
                                        </m:r>
                                      </m:sup>
                                    </m:sSup>
                                  </m:e>
                                </m:d>
                                <m:r>
                                  <a:rPr lang="en-US" b="0" i="1" smtClean="0">
                                    <a:latin typeface="Cambria Math" panose="02040503050406030204" pitchFamily="18" charset="0"/>
                                  </a:rPr>
                                  <m:t>∼</m:t>
                                </m:r>
                                <m:r>
                                  <a:rPr lang="en-US" b="0" i="1" smtClean="0">
                                    <a:latin typeface="Cambria Math" panose="02040503050406030204" pitchFamily="18" charset="0"/>
                                  </a:rPr>
                                  <m:t>𝑟</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0</m:t>
                                        </m:r>
                                      </m:e>
                                    </m:d>
                                  </m:e>
                                  <m:sup>
                                    <m:r>
                                      <a:rPr lang="en-US" b="0" i="1" smtClean="0">
                                        <a:latin typeface="Cambria Math" panose="02040503050406030204" pitchFamily="18" charset="0"/>
                                      </a:rPr>
                                      <m:t>2</m:t>
                                    </m:r>
                                  </m:sup>
                                </m:sSup>
                                <m:r>
                                  <m:rPr>
                                    <m:sty m:val="p"/>
                                  </m:rPr>
                                  <a:rPr lang="en-US" b="0" i="1" smtClean="0">
                                    <a:latin typeface="Cambria Math" panose="02040503050406030204" pitchFamily="18" charset="0"/>
                                  </a:rPr>
                                  <m:t>exp</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𝜆</m:t>
                                    </m:r>
                                    <m:r>
                                      <a:rPr lang="en-US" b="0" i="1" smtClean="0">
                                        <a:latin typeface="Cambria Math" panose="02040503050406030204" pitchFamily="18" charset="0"/>
                                      </a:rPr>
                                      <m:t>𝑡</m:t>
                                    </m:r>
                                  </m:e>
                                </m:d>
                              </m:oMath>
                            </m:oMathPara>
                          </a14:m>
                          <a:endParaRPr lang="en-US" b="0" dirty="0"/>
                        </a:p>
                        <a:p>
                          <a:pPr algn="ctr"/>
                          <a:r>
                            <a:rPr lang="en-IT" dirty="0"/>
                            <a:t>(Batchelor 1952)</a:t>
                          </a:r>
                        </a:p>
                      </a:txBody>
                      <a:tcPr/>
                    </a:tc>
                    <a:extLst>
                      <a:ext uri="{0D108BD9-81ED-4DB2-BD59-A6C34878D82A}">
                        <a16:rowId xmlns:a16="http://schemas.microsoft.com/office/drawing/2014/main" val="3827954024"/>
                      </a:ext>
                    </a:extLst>
                  </a:tr>
                  <a:tr h="100949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I</a:t>
                          </a:r>
                          <a:r>
                            <a:rPr lang="en-IT" dirty="0"/>
                            <a:t>nertial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m:t>
                              </m:r>
                              <m:r>
                                <a:rPr lang="en-US" b="0" i="1" smtClean="0">
                                  <a:latin typeface="Cambria Math" panose="02040503050406030204" pitchFamily="18" charset="0"/>
                                </a:rPr>
                                <m:t>𝑟</m:t>
                              </m:r>
                              <m:r>
                                <a:rPr lang="en-US" b="0" i="1" smtClean="0">
                                  <a:latin typeface="Cambria Math" panose="02040503050406030204" pitchFamily="18" charset="0"/>
                                </a:rPr>
                                <m:t>≪</m:t>
                              </m:r>
                              <m:r>
                                <a:rPr lang="en-US" b="0" i="1" smtClean="0">
                                  <a:latin typeface="Cambria Math" panose="02040503050406030204" pitchFamily="18" charset="0"/>
                                </a:rPr>
                                <m:t>𝐿</m:t>
                              </m:r>
                            </m:oMath>
                          </a14:m>
                          <a:endParaRPr lang="en-IT" dirty="0"/>
                        </a:p>
                        <a:p>
                          <a:endParaRPr lang="en-IT" dirty="0"/>
                        </a:p>
                      </a:txBody>
                      <a:tcPr/>
                    </a:tc>
                    <a:tc>
                      <a:txBody>
                        <a:bodyPr/>
                        <a:lstStyle/>
                        <a:p>
                          <a:pPr algn="ctr"/>
                          <a14:m>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𝜏</m:t>
                                  </m:r>
                                </m:e>
                                <m:sub>
                                  <m:r>
                                    <a:rPr lang="en-US" b="0" i="1" smtClean="0">
                                      <a:latin typeface="Cambria Math" panose="02040503050406030204" pitchFamily="18" charset="0"/>
                                    </a:rPr>
                                    <m:t>𝐿</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𝑟</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sup>
                                      <m:r>
                                        <a:rPr lang="en-US" b="0" i="1" smtClean="0">
                                          <a:latin typeface="Cambria Math" panose="02040503050406030204" pitchFamily="18" charset="0"/>
                                        </a:rPr>
                                        <m:t>2</m:t>
                                      </m:r>
                                    </m:sup>
                                  </m:sSup>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2</m:t>
                                  </m:r>
                                </m:sup>
                              </m:sSup>
                            </m:oMath>
                          </a14:m>
                          <a:r>
                            <a:rPr lang="en-IT" dirty="0"/>
                            <a:t> (Batchelor 1950)</a:t>
                          </a:r>
                        </a:p>
                        <a:p>
                          <a:pPr algn="ct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𝜏</m:t>
                                    </m:r>
                                  </m:e>
                                  <m:sub>
                                    <m:r>
                                      <a:rPr lang="en-US" b="0" i="1" smtClean="0">
                                        <a:latin typeface="Cambria Math" panose="02040503050406030204" pitchFamily="18" charset="0"/>
                                      </a:rPr>
                                      <m:t>𝐿</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𝑟</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sup>
                                        <m:r>
                                          <a:rPr lang="en-US" b="0" i="1" smtClean="0">
                                            <a:latin typeface="Cambria Math" panose="02040503050406030204" pitchFamily="18" charset="0"/>
                                          </a:rPr>
                                          <m:t>2</m:t>
                                        </m:r>
                                      </m:sup>
                                    </m:sSup>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3</m:t>
                                    </m:r>
                                  </m:sup>
                                </m:sSup>
                              </m:oMath>
                            </m:oMathPara>
                          </a14:m>
                          <a:endParaRPr lang="en-IT" dirty="0"/>
                        </a:p>
                        <a:p>
                          <a:pPr algn="ctr"/>
                          <a:r>
                            <a:rPr lang="en-IT" dirty="0"/>
                            <a:t>(Richardson 1926)</a:t>
                          </a:r>
                        </a:p>
                      </a:txBody>
                      <a:tcPr/>
                    </a:tc>
                    <a:extLst>
                      <a:ext uri="{0D108BD9-81ED-4DB2-BD59-A6C34878D82A}">
                        <a16:rowId xmlns:a16="http://schemas.microsoft.com/office/drawing/2014/main" val="371987388"/>
                      </a:ext>
                    </a:extLst>
                  </a:tr>
                  <a:tr h="584866">
                    <a:tc>
                      <a:txBody>
                        <a:bodyPr/>
                        <a:lstStyle/>
                        <a:p>
                          <a:pPr algn="ctr"/>
                          <a:r>
                            <a:rPr lang="en-IT" dirty="0"/>
                            <a:t>Large </a:t>
                          </a:r>
                          <a14:m>
                            <m:oMath xmlns:m="http://schemas.openxmlformats.org/officeDocument/2006/math">
                              <m:r>
                                <a:rPr lang="en-US" b="0" i="1" smtClean="0">
                                  <a:latin typeface="Cambria Math" panose="02040503050406030204" pitchFamily="18" charset="0"/>
                                </a:rPr>
                                <m:t>𝑟</m:t>
                              </m:r>
                              <m:r>
                                <a:rPr lang="en-US" b="0" i="1" smtClean="0">
                                  <a:latin typeface="Cambria Math" panose="02040503050406030204" pitchFamily="18" charset="0"/>
                                </a:rPr>
                                <m:t>≫</m:t>
                              </m:r>
                              <m:r>
                                <a:rPr lang="en-US" b="0" i="1" smtClean="0">
                                  <a:latin typeface="Cambria Math" panose="02040503050406030204" pitchFamily="18" charset="0"/>
                                </a:rPr>
                                <m:t>𝐿</m:t>
                              </m:r>
                            </m:oMath>
                          </a14:m>
                          <a:endParaRPr lang="en-IT" dirty="0"/>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𝑟</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sup>
                                        <m:r>
                                          <a:rPr lang="en-US" b="0" i="1" smtClean="0">
                                            <a:latin typeface="Cambria Math" panose="02040503050406030204" pitchFamily="18" charset="0"/>
                                          </a:rPr>
                                          <m:t>2</m:t>
                                        </m:r>
                                      </m:sup>
                                    </m:sSup>
                                  </m:e>
                                </m:d>
                                <m:r>
                                  <a:rPr lang="en-US" b="0" i="1" smtClean="0">
                                    <a:latin typeface="Cambria Math" panose="02040503050406030204" pitchFamily="18" charset="0"/>
                                  </a:rPr>
                                  <m:t>∼</m:t>
                                </m:r>
                                <m:r>
                                  <a:rPr lang="en-US" b="0" i="1" smtClean="0">
                                    <a:latin typeface="Cambria Math" panose="02040503050406030204" pitchFamily="18" charset="0"/>
                                  </a:rPr>
                                  <m:t>𝑡</m:t>
                                </m:r>
                              </m:oMath>
                            </m:oMathPara>
                          </a14:m>
                          <a:endParaRPr lang="en-US" b="0" dirty="0"/>
                        </a:p>
                        <a:p>
                          <a:pPr algn="ctr"/>
                          <a:r>
                            <a:rPr lang="en-IT" dirty="0"/>
                            <a:t>(Taylor 1921)</a:t>
                          </a:r>
                        </a:p>
                      </a:txBody>
                      <a:tcPr/>
                    </a:tc>
                    <a:extLst>
                      <a:ext uri="{0D108BD9-81ED-4DB2-BD59-A6C34878D82A}">
                        <a16:rowId xmlns:a16="http://schemas.microsoft.com/office/drawing/2014/main" val="2306766750"/>
                      </a:ext>
                    </a:extLst>
                  </a:tr>
                </a:tbl>
              </a:graphicData>
            </a:graphic>
          </p:graphicFrame>
        </mc:Choice>
        <mc:Fallback xmlns="">
          <p:graphicFrame>
            <p:nvGraphicFramePr>
              <p:cNvPr id="5" name="Table 4">
                <a:extLst>
                  <a:ext uri="{FF2B5EF4-FFF2-40B4-BE49-F238E27FC236}">
                    <a16:creationId xmlns:a16="http://schemas.microsoft.com/office/drawing/2014/main" id="{ED766D5F-2E0E-239C-2A42-7868DF72E63E}"/>
                  </a:ext>
                </a:extLst>
              </p:cNvPr>
              <p:cNvGraphicFramePr>
                <a:graphicFrameLocks noGrp="1"/>
              </p:cNvGraphicFramePr>
              <p:nvPr>
                <p:extLst>
                  <p:ext uri="{D42A27DB-BD31-4B8C-83A1-F6EECF244321}">
                    <p14:modId xmlns:p14="http://schemas.microsoft.com/office/powerpoint/2010/main" val="3475536099"/>
                  </p:ext>
                </p:extLst>
              </p:nvPr>
            </p:nvGraphicFramePr>
            <p:xfrm>
              <a:off x="6027313" y="2434106"/>
              <a:ext cx="5859887" cy="3045734"/>
            </p:xfrm>
            <a:graphic>
              <a:graphicData uri="http://schemas.openxmlformats.org/drawingml/2006/table">
                <a:tbl>
                  <a:tblPr firstRow="1" bandRow="1">
                    <a:tableStyleId>{5C22544A-7EE6-4342-B048-85BDC9FD1C3A}</a:tableStyleId>
                  </a:tblPr>
                  <a:tblGrid>
                    <a:gridCol w="2704563">
                      <a:extLst>
                        <a:ext uri="{9D8B030D-6E8A-4147-A177-3AD203B41FA5}">
                          <a16:colId xmlns:a16="http://schemas.microsoft.com/office/drawing/2014/main" val="147716224"/>
                        </a:ext>
                      </a:extLst>
                    </a:gridCol>
                    <a:gridCol w="3155324">
                      <a:extLst>
                        <a:ext uri="{9D8B030D-6E8A-4147-A177-3AD203B41FA5}">
                          <a16:colId xmlns:a16="http://schemas.microsoft.com/office/drawing/2014/main" val="272014"/>
                        </a:ext>
                      </a:extLst>
                    </a:gridCol>
                  </a:tblGrid>
                  <a:tr h="576854">
                    <a:tc>
                      <a:txBody>
                        <a:bodyPr/>
                        <a:lstStyle/>
                        <a:p>
                          <a:r>
                            <a:rPr lang="en-IT" dirty="0"/>
                            <a:t>separation scale</a:t>
                          </a:r>
                        </a:p>
                      </a:txBody>
                      <a:tcPr/>
                    </a:tc>
                    <a:tc>
                      <a:txBody>
                        <a:bodyPr/>
                        <a:lstStyle/>
                        <a:p>
                          <a:r>
                            <a:rPr lang="en-IT" dirty="0"/>
                            <a:t>dispersion</a:t>
                          </a:r>
                        </a:p>
                      </a:txBody>
                      <a:tcPr/>
                    </a:tc>
                    <a:extLst>
                      <a:ext uri="{0D108BD9-81ED-4DB2-BD59-A6C34878D82A}">
                        <a16:rowId xmlns:a16="http://schemas.microsoft.com/office/drawing/2014/main" val="802555616"/>
                      </a:ext>
                    </a:extLst>
                  </a:tr>
                  <a:tr h="640080">
                    <a:tc>
                      <a:txBody>
                        <a:bodyPr/>
                        <a:lstStyle/>
                        <a:p>
                          <a:endParaRPr lang="en-IT"/>
                        </a:p>
                      </a:txBody>
                      <a:tcPr>
                        <a:blipFill>
                          <a:blip r:embed="rId3"/>
                          <a:stretch>
                            <a:fillRect l="-469" t="-96000" r="-118310" b="-304000"/>
                          </a:stretch>
                        </a:blipFill>
                      </a:tcPr>
                    </a:tc>
                    <a:tc>
                      <a:txBody>
                        <a:bodyPr/>
                        <a:lstStyle/>
                        <a:p>
                          <a:endParaRPr lang="en-IT"/>
                        </a:p>
                      </a:txBody>
                      <a:tcPr>
                        <a:blipFill>
                          <a:blip r:embed="rId3"/>
                          <a:stretch>
                            <a:fillRect l="-85944" t="-96000" r="-1205" b="-304000"/>
                          </a:stretch>
                        </a:blipFill>
                      </a:tcPr>
                    </a:tc>
                    <a:extLst>
                      <a:ext uri="{0D108BD9-81ED-4DB2-BD59-A6C34878D82A}">
                        <a16:rowId xmlns:a16="http://schemas.microsoft.com/office/drawing/2014/main" val="3827954024"/>
                      </a:ext>
                    </a:extLst>
                  </a:tr>
                  <a:tr h="1188720">
                    <a:tc>
                      <a:txBody>
                        <a:bodyPr/>
                        <a:lstStyle/>
                        <a:p>
                          <a:endParaRPr lang="en-IT"/>
                        </a:p>
                      </a:txBody>
                      <a:tcPr>
                        <a:blipFill>
                          <a:blip r:embed="rId3"/>
                          <a:stretch>
                            <a:fillRect l="-469" t="-104255" r="-118310" b="-61702"/>
                          </a:stretch>
                        </a:blipFill>
                      </a:tcPr>
                    </a:tc>
                    <a:tc>
                      <a:txBody>
                        <a:bodyPr/>
                        <a:lstStyle/>
                        <a:p>
                          <a:endParaRPr lang="en-IT"/>
                        </a:p>
                      </a:txBody>
                      <a:tcPr>
                        <a:blipFill>
                          <a:blip r:embed="rId3"/>
                          <a:stretch>
                            <a:fillRect l="-85944" t="-104255" r="-1205" b="-61702"/>
                          </a:stretch>
                        </a:blipFill>
                      </a:tcPr>
                    </a:tc>
                    <a:extLst>
                      <a:ext uri="{0D108BD9-81ED-4DB2-BD59-A6C34878D82A}">
                        <a16:rowId xmlns:a16="http://schemas.microsoft.com/office/drawing/2014/main" val="371987388"/>
                      </a:ext>
                    </a:extLst>
                  </a:tr>
                  <a:tr h="640080">
                    <a:tc>
                      <a:txBody>
                        <a:bodyPr/>
                        <a:lstStyle/>
                        <a:p>
                          <a:endParaRPr lang="en-IT"/>
                        </a:p>
                      </a:txBody>
                      <a:tcPr>
                        <a:blipFill>
                          <a:blip r:embed="rId3"/>
                          <a:stretch>
                            <a:fillRect l="-469" t="-376471" r="-118310" b="-13725"/>
                          </a:stretch>
                        </a:blipFill>
                      </a:tcPr>
                    </a:tc>
                    <a:tc>
                      <a:txBody>
                        <a:bodyPr/>
                        <a:lstStyle/>
                        <a:p>
                          <a:endParaRPr lang="en-IT"/>
                        </a:p>
                      </a:txBody>
                      <a:tcPr>
                        <a:blipFill>
                          <a:blip r:embed="rId3"/>
                          <a:stretch>
                            <a:fillRect l="-85944" t="-376471" r="-1205" b="-13725"/>
                          </a:stretch>
                        </a:blipFill>
                      </a:tcPr>
                    </a:tc>
                    <a:extLst>
                      <a:ext uri="{0D108BD9-81ED-4DB2-BD59-A6C34878D82A}">
                        <a16:rowId xmlns:a16="http://schemas.microsoft.com/office/drawing/2014/main" val="2306766750"/>
                      </a:ext>
                    </a:extLst>
                  </a:tr>
                </a:tbl>
              </a:graphicData>
            </a:graphic>
          </p:graphicFrame>
        </mc:Fallback>
      </mc:AlternateContent>
    </p:spTree>
    <p:extLst>
      <p:ext uri="{BB962C8B-B14F-4D97-AF65-F5344CB8AC3E}">
        <p14:creationId xmlns:p14="http://schemas.microsoft.com/office/powerpoint/2010/main" val="415087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7F198-E485-4DA8-5DF7-ADB9D80A9DE2}"/>
              </a:ext>
            </a:extLst>
          </p:cNvPr>
          <p:cNvSpPr>
            <a:spLocks noGrp="1"/>
          </p:cNvSpPr>
          <p:nvPr>
            <p:ph type="title"/>
          </p:nvPr>
        </p:nvSpPr>
        <p:spPr/>
        <p:txBody>
          <a:bodyPr/>
          <a:lstStyle/>
          <a:p>
            <a:r>
              <a:rPr lang="en-IT" dirty="0"/>
              <a:t>Active microswimmers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9FF3767-5452-E4C2-CE3B-02C400B5D109}"/>
                  </a:ext>
                </a:extLst>
              </p:cNvPr>
              <p:cNvSpPr>
                <a:spLocks noGrp="1"/>
              </p:cNvSpPr>
              <p:nvPr>
                <p:ph idx="1"/>
              </p:nvPr>
            </p:nvSpPr>
            <p:spPr>
              <a:xfrm>
                <a:off x="502920" y="1536064"/>
                <a:ext cx="5902234" cy="5032375"/>
              </a:xfrm>
            </p:spPr>
            <p:txBody>
              <a:bodyPr>
                <a:normAutofit fontScale="85000" lnSpcReduction="20000"/>
              </a:bodyPr>
              <a:lstStyle/>
              <a:p>
                <a:r>
                  <a:rPr lang="en-IT" dirty="0"/>
                  <a:t>Generic problem: small, rigid particle moves in turbulent or otherwise </a:t>
                </a:r>
                <a:r>
                  <a:rPr lang="en-IT" b="1" dirty="0"/>
                  <a:t>chaotic flow </a:t>
                </a:r>
              </a:p>
              <a:p>
                <a:r>
                  <a:rPr lang="en-IT" dirty="0"/>
                  <a:t> Particle is </a:t>
                </a:r>
                <a:r>
                  <a:rPr lang="en-IT" b="1" dirty="0"/>
                  <a:t>active</a:t>
                </a:r>
                <a:r>
                  <a:rPr lang="en-IT" dirty="0"/>
                  <a:t>. Moves at constant speed </a:t>
                </a:r>
                <a14:m>
                  <m:oMath xmlns:m="http://schemas.openxmlformats.org/officeDocument/2006/math">
                    <m:r>
                      <a:rPr lang="en-US" b="0" i="1" smtClean="0">
                        <a:latin typeface="Cambria Math" panose="02040503050406030204" pitchFamily="18" charset="0"/>
                      </a:rPr>
                      <m:t>𝑣</m:t>
                    </m:r>
                    <m:r>
                      <a:rPr lang="en-US" b="0" i="1" smtClean="0">
                        <a:latin typeface="Cambria Math" panose="02040503050406030204" pitchFamily="18" charset="0"/>
                      </a:rPr>
                      <m:t> </m:t>
                    </m:r>
                  </m:oMath>
                </a14:m>
                <a:r>
                  <a:rPr lang="en-IT" dirty="0"/>
                  <a:t>and we may control the direction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𝑛</m:t>
                        </m:r>
                      </m:e>
                    </m:acc>
                  </m:oMath>
                </a14:m>
                <a:r>
                  <a:rPr lang="en-IT" dirty="0"/>
                  <a:t> </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m:t>
                          </m:r>
                        </m:e>
                        <m:sub>
                          <m:r>
                            <a:rPr lang="en-US" b="0" i="1" smtClean="0">
                              <a:latin typeface="Cambria Math" panose="02040503050406030204" pitchFamily="18" charset="0"/>
                            </a:rPr>
                            <m:t>𝑡</m:t>
                          </m:r>
                        </m:sub>
                      </m:sSub>
                      <m:r>
                        <a:rPr lang="en-US" b="1" i="0" smtClean="0">
                          <a:latin typeface="Cambria Math" panose="02040503050406030204" pitchFamily="18" charset="0"/>
                        </a:rPr>
                        <m:t>𝐱</m:t>
                      </m:r>
                      <m:r>
                        <a:rPr lang="en-US" b="0" i="1" smtClean="0">
                          <a:latin typeface="Cambria Math" panose="02040503050406030204" pitchFamily="18" charset="0"/>
                        </a:rPr>
                        <m:t>=</m:t>
                      </m:r>
                      <m:r>
                        <a:rPr lang="en-US" b="1" i="0" smtClean="0">
                          <a:latin typeface="Cambria Math" panose="02040503050406030204" pitchFamily="18" charset="0"/>
                        </a:rPr>
                        <m:t>𝐮</m:t>
                      </m:r>
                      <m:d>
                        <m:dPr>
                          <m:ctrlPr>
                            <a:rPr lang="en-US" b="0" i="1" smtClean="0">
                              <a:latin typeface="Cambria Math" panose="02040503050406030204" pitchFamily="18" charset="0"/>
                            </a:rPr>
                          </m:ctrlPr>
                        </m:dPr>
                        <m:e>
                          <m:r>
                            <a:rPr lang="en-US" b="1" i="0" smtClean="0">
                              <a:latin typeface="Cambria Math" panose="02040503050406030204" pitchFamily="18" charset="0"/>
                            </a:rPr>
                            <m:t>𝐱</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𝑣</m:t>
                      </m:r>
                      <m:r>
                        <a:rPr lang="en-US" b="0" i="1" smtClean="0">
                          <a:latin typeface="Cambria Math" panose="02040503050406030204" pitchFamily="18" charset="0"/>
                        </a:rPr>
                        <m:t>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𝑛</m:t>
                          </m:r>
                        </m:e>
                      </m:acc>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m:oMathPara>
                </a14:m>
                <a:endParaRPr lang="en-IT" dirty="0"/>
              </a:p>
              <a:p>
                <a:r>
                  <a:rPr lang="en-IT" b="1" dirty="0"/>
                  <a:t>How to get to fixed point in minimum average time? “Zermelo’s problem”</a:t>
                </a:r>
              </a:p>
              <a:p>
                <a:r>
                  <a:rPr lang="en-IT" dirty="0"/>
                  <a:t>Assume </a:t>
                </a:r>
                <a14:m>
                  <m:oMath xmlns:m="http://schemas.openxmlformats.org/officeDocument/2006/math">
                    <m:r>
                      <a:rPr lang="en-US" b="0" i="1" smtClean="0">
                        <a:latin typeface="Cambria Math" panose="02040503050406030204" pitchFamily="18" charset="0"/>
                      </a:rPr>
                      <m:t>𝑣</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m:rPr>
                            <m:sty m:val="p"/>
                          </m:rPr>
                          <a:rPr lang="en-US" b="0" i="0" smtClean="0">
                            <a:latin typeface="Cambria Math" panose="02040503050406030204" pitchFamily="18" charset="0"/>
                          </a:rPr>
                          <m:t>rms</m:t>
                        </m:r>
                      </m:sub>
                    </m:sSub>
                  </m:oMath>
                </a14:m>
                <a:endParaRPr lang="en-IT" dirty="0"/>
              </a:p>
              <a:p>
                <a:r>
                  <a:rPr lang="en-IT" dirty="0"/>
                  <a:t>Note: many other variants of this problem. Different objectives, constraints, etc. (e.g. move upwards against gravity)</a:t>
                </a:r>
              </a:p>
              <a:p>
                <a:r>
                  <a:rPr lang="en-IT" dirty="0"/>
                  <a:t>Important robotics, biological applications</a:t>
                </a:r>
              </a:p>
            </p:txBody>
          </p:sp>
        </mc:Choice>
        <mc:Fallback xmlns="">
          <p:sp>
            <p:nvSpPr>
              <p:cNvPr id="3" name="Content Placeholder 2">
                <a:extLst>
                  <a:ext uri="{FF2B5EF4-FFF2-40B4-BE49-F238E27FC236}">
                    <a16:creationId xmlns:a16="http://schemas.microsoft.com/office/drawing/2014/main" id="{D9FF3767-5452-E4C2-CE3B-02C400B5D109}"/>
                  </a:ext>
                </a:extLst>
              </p:cNvPr>
              <p:cNvSpPr>
                <a:spLocks noGrp="1" noRot="1" noChangeAspect="1" noMove="1" noResize="1" noEditPoints="1" noAdjustHandles="1" noChangeArrowheads="1" noChangeShapeType="1" noTextEdit="1"/>
              </p:cNvSpPr>
              <p:nvPr>
                <p:ph idx="1"/>
              </p:nvPr>
            </p:nvSpPr>
            <p:spPr>
              <a:xfrm>
                <a:off x="502920" y="1536064"/>
                <a:ext cx="5902234" cy="5032375"/>
              </a:xfrm>
              <a:blipFill>
                <a:blip r:embed="rId3"/>
                <a:stretch>
                  <a:fillRect l="-1288" t="-2771" r="-1073" b="-756"/>
                </a:stretch>
              </a:blipFill>
            </p:spPr>
            <p:txBody>
              <a:bodyPr/>
              <a:lstStyle/>
              <a:p>
                <a:r>
                  <a:rPr lang="en-IT">
                    <a:noFill/>
                  </a:rPr>
                  <a:t> </a:t>
                </a:r>
              </a:p>
            </p:txBody>
          </p:sp>
        </mc:Fallback>
      </mc:AlternateContent>
      <p:pic>
        <p:nvPicPr>
          <p:cNvPr id="5122" name="Picture 2">
            <a:extLst>
              <a:ext uri="{FF2B5EF4-FFF2-40B4-BE49-F238E27FC236}">
                <a16:creationId xmlns:a16="http://schemas.microsoft.com/office/drawing/2014/main" id="{3E3186C9-A023-4359-8673-64A2FFF72995}"/>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563234" y="895725"/>
            <a:ext cx="4857576" cy="484185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82E5F58-3D9C-B94E-9703-5F03AD70D96A}"/>
                  </a:ext>
                </a:extLst>
              </p:cNvPr>
              <p:cNvSpPr txBox="1"/>
              <p:nvPr/>
            </p:nvSpPr>
            <p:spPr>
              <a:xfrm>
                <a:off x="10238704" y="1133341"/>
                <a:ext cx="489397"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b="1" i="1" smtClean="0">
                              <a:solidFill>
                                <a:srgbClr val="FF0000"/>
                              </a:solidFill>
                              <a:latin typeface="Cambria Math" panose="02040503050406030204" pitchFamily="18" charset="0"/>
                            </a:rPr>
                          </m:ctrlPr>
                        </m:sSubPr>
                        <m:e>
                          <m:r>
                            <a:rPr lang="en-US" sz="2800" b="1" i="1" smtClean="0">
                              <a:solidFill>
                                <a:srgbClr val="FF0000"/>
                              </a:solidFill>
                              <a:latin typeface="Cambria Math" panose="02040503050406030204" pitchFamily="18" charset="0"/>
                            </a:rPr>
                            <m:t>𝑿</m:t>
                          </m:r>
                        </m:e>
                        <m:sub>
                          <m:r>
                            <a:rPr lang="en-US" sz="2800" b="1" i="1" smtClean="0">
                              <a:solidFill>
                                <a:srgbClr val="FF0000"/>
                              </a:solidFill>
                              <a:latin typeface="Cambria Math" panose="02040503050406030204" pitchFamily="18" charset="0"/>
                            </a:rPr>
                            <m:t>𝟎</m:t>
                          </m:r>
                        </m:sub>
                      </m:sSub>
                    </m:oMath>
                  </m:oMathPara>
                </a14:m>
                <a:endParaRPr lang="en-IT" sz="2800" b="1" dirty="0">
                  <a:solidFill>
                    <a:srgbClr val="FF0000"/>
                  </a:solidFill>
                </a:endParaRPr>
              </a:p>
            </p:txBody>
          </p:sp>
        </mc:Choice>
        <mc:Fallback xmlns="">
          <p:sp>
            <p:nvSpPr>
              <p:cNvPr id="4" name="TextBox 3">
                <a:extLst>
                  <a:ext uri="{FF2B5EF4-FFF2-40B4-BE49-F238E27FC236}">
                    <a16:creationId xmlns:a16="http://schemas.microsoft.com/office/drawing/2014/main" id="{C82E5F58-3D9C-B94E-9703-5F03AD70D96A}"/>
                  </a:ext>
                </a:extLst>
              </p:cNvPr>
              <p:cNvSpPr txBox="1">
                <a:spLocks noRot="1" noChangeAspect="1" noMove="1" noResize="1" noEditPoints="1" noAdjustHandles="1" noChangeArrowheads="1" noChangeShapeType="1" noTextEdit="1"/>
              </p:cNvSpPr>
              <p:nvPr/>
            </p:nvSpPr>
            <p:spPr>
              <a:xfrm>
                <a:off x="10238704" y="1133341"/>
                <a:ext cx="489397" cy="523220"/>
              </a:xfrm>
              <a:prstGeom prst="rect">
                <a:avLst/>
              </a:prstGeom>
              <a:blipFill>
                <a:blip r:embed="rId5"/>
                <a:stretch>
                  <a:fillRect l="-7692" r="-20513" b="-2381"/>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9FA9FDA-DFF6-C574-3C32-6C30D1CE8678}"/>
                  </a:ext>
                </a:extLst>
              </p:cNvPr>
              <p:cNvSpPr txBox="1"/>
              <p:nvPr/>
            </p:nvSpPr>
            <p:spPr>
              <a:xfrm>
                <a:off x="7479406" y="4675675"/>
                <a:ext cx="489397" cy="95410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b="1" i="1" smtClean="0">
                              <a:solidFill>
                                <a:srgbClr val="FF0000"/>
                              </a:solidFill>
                              <a:latin typeface="Cambria Math" panose="02040503050406030204" pitchFamily="18" charset="0"/>
                            </a:rPr>
                          </m:ctrlPr>
                        </m:sSubPr>
                        <m:e>
                          <m:r>
                            <a:rPr lang="en-US" sz="2800" b="1" i="1" smtClean="0">
                              <a:solidFill>
                                <a:srgbClr val="FF0000"/>
                              </a:solidFill>
                              <a:latin typeface="Cambria Math" panose="02040503050406030204" pitchFamily="18" charset="0"/>
                            </a:rPr>
                            <m:t>𝑿</m:t>
                          </m:r>
                        </m:e>
                        <m:sub>
                          <m:r>
                            <a:rPr lang="en-US" sz="2800" b="1" i="1" smtClean="0">
                              <a:solidFill>
                                <a:srgbClr val="FF0000"/>
                              </a:solidFill>
                              <a:latin typeface="Cambria Math" panose="02040503050406030204" pitchFamily="18" charset="0"/>
                            </a:rPr>
                            <m:t>𝟏</m:t>
                          </m:r>
                        </m:sub>
                      </m:sSub>
                    </m:oMath>
                  </m:oMathPara>
                </a14:m>
                <a:endParaRPr lang="en-US" sz="2800" b="1" dirty="0">
                  <a:solidFill>
                    <a:srgbClr val="FF0000"/>
                  </a:solidFill>
                </a:endParaRPr>
              </a:p>
              <a:p>
                <a:endParaRPr lang="en-IT" sz="2800" b="1" dirty="0">
                  <a:solidFill>
                    <a:srgbClr val="FF0000"/>
                  </a:solidFill>
                </a:endParaRPr>
              </a:p>
            </p:txBody>
          </p:sp>
        </mc:Choice>
        <mc:Fallback xmlns="">
          <p:sp>
            <p:nvSpPr>
              <p:cNvPr id="5" name="TextBox 4">
                <a:extLst>
                  <a:ext uri="{FF2B5EF4-FFF2-40B4-BE49-F238E27FC236}">
                    <a16:creationId xmlns:a16="http://schemas.microsoft.com/office/drawing/2014/main" id="{39FA9FDA-DFF6-C574-3C32-6C30D1CE8678}"/>
                  </a:ext>
                </a:extLst>
              </p:cNvPr>
              <p:cNvSpPr txBox="1">
                <a:spLocks noRot="1" noChangeAspect="1" noMove="1" noResize="1" noEditPoints="1" noAdjustHandles="1" noChangeArrowheads="1" noChangeShapeType="1" noTextEdit="1"/>
              </p:cNvSpPr>
              <p:nvPr/>
            </p:nvSpPr>
            <p:spPr>
              <a:xfrm>
                <a:off x="7479406" y="4675675"/>
                <a:ext cx="489397" cy="954107"/>
              </a:xfrm>
              <a:prstGeom prst="rect">
                <a:avLst/>
              </a:prstGeom>
              <a:blipFill>
                <a:blip r:embed="rId6"/>
                <a:stretch>
                  <a:fillRect l="-5000" r="-20000"/>
                </a:stretch>
              </a:blipFill>
            </p:spPr>
            <p:txBody>
              <a:bodyPr/>
              <a:lstStyle/>
              <a:p>
                <a:r>
                  <a:rPr lang="en-IT">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93FDB8E-2CDB-4FEC-B118-9434B31310B7}"/>
                  </a:ext>
                </a:extLst>
              </p:cNvPr>
              <p:cNvSpPr txBox="1"/>
              <p:nvPr/>
            </p:nvSpPr>
            <p:spPr>
              <a:xfrm>
                <a:off x="6903076" y="6027313"/>
                <a:ext cx="4499052" cy="369332"/>
              </a:xfrm>
              <a:prstGeom prst="rect">
                <a:avLst/>
              </a:prstGeom>
              <a:noFill/>
            </p:spPr>
            <p:txBody>
              <a:bodyPr wrap="none" rtlCol="0">
                <a:spAutoFit/>
              </a:bodyPr>
              <a:lstStyle/>
              <a:p>
                <a:r>
                  <a:rPr lang="en-IT" dirty="0"/>
                  <a:t>How to get from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0</m:t>
                        </m:r>
                      </m:sub>
                    </m:sSub>
                  </m:oMath>
                </a14:m>
                <a:r>
                  <a:rPr lang="en-IT" dirty="0"/>
                  <a:t> to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r>
                  <a:rPr lang="en-IT" dirty="0"/>
                  <a:t> in minimum time?</a:t>
                </a:r>
              </a:p>
            </p:txBody>
          </p:sp>
        </mc:Choice>
        <mc:Fallback xmlns="">
          <p:sp>
            <p:nvSpPr>
              <p:cNvPr id="6" name="TextBox 5">
                <a:extLst>
                  <a:ext uri="{FF2B5EF4-FFF2-40B4-BE49-F238E27FC236}">
                    <a16:creationId xmlns:a16="http://schemas.microsoft.com/office/drawing/2014/main" id="{F93FDB8E-2CDB-4FEC-B118-9434B31310B7}"/>
                  </a:ext>
                </a:extLst>
              </p:cNvPr>
              <p:cNvSpPr txBox="1">
                <a:spLocks noRot="1" noChangeAspect="1" noMove="1" noResize="1" noEditPoints="1" noAdjustHandles="1" noChangeArrowheads="1" noChangeShapeType="1" noTextEdit="1"/>
              </p:cNvSpPr>
              <p:nvPr/>
            </p:nvSpPr>
            <p:spPr>
              <a:xfrm>
                <a:off x="6903076" y="6027313"/>
                <a:ext cx="4499052" cy="369332"/>
              </a:xfrm>
              <a:prstGeom prst="rect">
                <a:avLst/>
              </a:prstGeom>
              <a:blipFill>
                <a:blip r:embed="rId7"/>
                <a:stretch>
                  <a:fillRect l="-1127" t="-6667" b="-26667"/>
                </a:stretch>
              </a:blipFill>
            </p:spPr>
            <p:txBody>
              <a:bodyPr/>
              <a:lstStyle/>
              <a:p>
                <a:r>
                  <a:rPr lang="en-IT">
                    <a:noFill/>
                  </a:rPr>
                  <a:t> </a:t>
                </a:r>
              </a:p>
            </p:txBody>
          </p:sp>
        </mc:Fallback>
      </mc:AlternateContent>
      <p:sp>
        <p:nvSpPr>
          <p:cNvPr id="7" name="Oval 6">
            <a:extLst>
              <a:ext uri="{FF2B5EF4-FFF2-40B4-BE49-F238E27FC236}">
                <a16:creationId xmlns:a16="http://schemas.microsoft.com/office/drawing/2014/main" id="{D7BEBEA4-E698-14B5-1DAF-8A9851133B63}"/>
              </a:ext>
            </a:extLst>
          </p:cNvPr>
          <p:cNvSpPr/>
          <p:nvPr/>
        </p:nvSpPr>
        <p:spPr>
          <a:xfrm>
            <a:off x="10251584" y="1609860"/>
            <a:ext cx="399245" cy="37348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T"/>
          </a:p>
        </p:txBody>
      </p:sp>
      <p:cxnSp>
        <p:nvCxnSpPr>
          <p:cNvPr id="9" name="Straight Arrow Connector 8">
            <a:extLst>
              <a:ext uri="{FF2B5EF4-FFF2-40B4-BE49-F238E27FC236}">
                <a16:creationId xmlns:a16="http://schemas.microsoft.com/office/drawing/2014/main" id="{080E2947-A3C3-64C7-FC46-355D1FAC0664}"/>
              </a:ext>
            </a:extLst>
          </p:cNvPr>
          <p:cNvCxnSpPr/>
          <p:nvPr/>
        </p:nvCxnSpPr>
        <p:spPr>
          <a:xfrm flipH="1">
            <a:off x="10032643" y="1957589"/>
            <a:ext cx="296214" cy="450760"/>
          </a:xfrm>
          <a:prstGeom prst="straightConnector1">
            <a:avLst/>
          </a:prstGeom>
          <a:ln w="50800">
            <a:solidFill>
              <a:schemeClr val="accent6">
                <a:lumMod val="75000"/>
              </a:schemeClr>
            </a:solidFill>
            <a:tailEnd type="triangle" w="lg" len="lg"/>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AF882FF-6989-B541-030C-FD85AFF34A49}"/>
                  </a:ext>
                </a:extLst>
              </p:cNvPr>
              <p:cNvSpPr txBox="1"/>
              <p:nvPr/>
            </p:nvSpPr>
            <p:spPr>
              <a:xfrm>
                <a:off x="9453093" y="1609859"/>
                <a:ext cx="643944" cy="523220"/>
              </a:xfrm>
              <a:prstGeom prst="rect">
                <a:avLst/>
              </a:prstGeom>
              <a:solidFill>
                <a:schemeClr val="bg1"/>
              </a:solidFill>
            </p:spPr>
            <p:txBody>
              <a:bodyPr wrap="square" rtlCol="0">
                <a:spAutoFit/>
              </a:bodyPr>
              <a:lstStyle/>
              <a:p>
                <a14:m>
                  <m:oMath xmlns:m="http://schemas.openxmlformats.org/officeDocument/2006/math">
                    <m:r>
                      <a:rPr lang="en-US" sz="2800" b="0" i="1" smtClean="0">
                        <a:solidFill>
                          <a:schemeClr val="accent3"/>
                        </a:solidFill>
                        <a:latin typeface="Cambria Math" panose="02040503050406030204" pitchFamily="18" charset="0"/>
                      </a:rPr>
                      <m:t>𝑣</m:t>
                    </m:r>
                    <m:r>
                      <a:rPr lang="en-US" sz="2800" b="0" i="1" smtClean="0">
                        <a:solidFill>
                          <a:schemeClr val="accent3"/>
                        </a:solidFill>
                        <a:latin typeface="Cambria Math" panose="02040503050406030204" pitchFamily="18" charset="0"/>
                      </a:rPr>
                      <m:t> </m:t>
                    </m:r>
                    <m:acc>
                      <m:accPr>
                        <m:chr m:val="̂"/>
                        <m:ctrlPr>
                          <a:rPr lang="en-US" sz="2800" b="0" i="1" smtClean="0">
                            <a:solidFill>
                              <a:schemeClr val="accent3"/>
                            </a:solidFill>
                            <a:latin typeface="Cambria Math" panose="02040503050406030204" pitchFamily="18" charset="0"/>
                          </a:rPr>
                        </m:ctrlPr>
                      </m:accPr>
                      <m:e>
                        <m:r>
                          <a:rPr lang="en-US" sz="2800" b="0" i="1" smtClean="0">
                            <a:solidFill>
                              <a:schemeClr val="accent3"/>
                            </a:solidFill>
                            <a:latin typeface="Cambria Math" panose="02040503050406030204" pitchFamily="18" charset="0"/>
                          </a:rPr>
                          <m:t>𝑛</m:t>
                        </m:r>
                      </m:e>
                    </m:acc>
                  </m:oMath>
                </a14:m>
                <a:r>
                  <a:rPr lang="en-IT" sz="2800" dirty="0">
                    <a:solidFill>
                      <a:schemeClr val="accent3"/>
                    </a:solidFill>
                  </a:rPr>
                  <a:t> </a:t>
                </a:r>
              </a:p>
            </p:txBody>
          </p:sp>
        </mc:Choice>
        <mc:Fallback xmlns="">
          <p:sp>
            <p:nvSpPr>
              <p:cNvPr id="10" name="TextBox 9">
                <a:extLst>
                  <a:ext uri="{FF2B5EF4-FFF2-40B4-BE49-F238E27FC236}">
                    <a16:creationId xmlns:a16="http://schemas.microsoft.com/office/drawing/2014/main" id="{6AF882FF-6989-B541-030C-FD85AFF34A49}"/>
                  </a:ext>
                </a:extLst>
              </p:cNvPr>
              <p:cNvSpPr txBox="1">
                <a:spLocks noRot="1" noChangeAspect="1" noMove="1" noResize="1" noEditPoints="1" noAdjustHandles="1" noChangeArrowheads="1" noChangeShapeType="1" noTextEdit="1"/>
              </p:cNvSpPr>
              <p:nvPr/>
            </p:nvSpPr>
            <p:spPr>
              <a:xfrm>
                <a:off x="9453093" y="1609859"/>
                <a:ext cx="643944" cy="523220"/>
              </a:xfrm>
              <a:prstGeom prst="rect">
                <a:avLst/>
              </a:prstGeom>
              <a:blipFill>
                <a:blip r:embed="rId8"/>
                <a:stretch>
                  <a:fillRect t="-4762" r="-3922" b="-21429"/>
                </a:stretch>
              </a:blipFill>
            </p:spPr>
            <p:txBody>
              <a:bodyPr/>
              <a:lstStyle/>
              <a:p>
                <a:r>
                  <a:rPr lang="en-IT">
                    <a:noFill/>
                  </a:rPr>
                  <a:t> </a:t>
                </a:r>
              </a:p>
            </p:txBody>
          </p:sp>
        </mc:Fallback>
      </mc:AlternateContent>
    </p:spTree>
    <p:extLst>
      <p:ext uri="{BB962C8B-B14F-4D97-AF65-F5344CB8AC3E}">
        <p14:creationId xmlns:p14="http://schemas.microsoft.com/office/powerpoint/2010/main" val="445021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D345F-A9A5-EA93-083C-8D146EBC7234}"/>
              </a:ext>
            </a:extLst>
          </p:cNvPr>
          <p:cNvSpPr>
            <a:spLocks noGrp="1"/>
          </p:cNvSpPr>
          <p:nvPr>
            <p:ph type="title"/>
          </p:nvPr>
        </p:nvSpPr>
        <p:spPr/>
        <p:txBody>
          <a:bodyPr/>
          <a:lstStyle/>
          <a:p>
            <a:r>
              <a:rPr lang="en-IT" dirty="0"/>
              <a:t>Swimming is hard</a:t>
            </a:r>
          </a:p>
        </p:txBody>
      </p:sp>
      <p:sp>
        <p:nvSpPr>
          <p:cNvPr id="3" name="Content Placeholder 2">
            <a:extLst>
              <a:ext uri="{FF2B5EF4-FFF2-40B4-BE49-F238E27FC236}">
                <a16:creationId xmlns:a16="http://schemas.microsoft.com/office/drawing/2014/main" id="{EAE0D6B1-FD82-618B-76ED-9B8EE801D71A}"/>
              </a:ext>
            </a:extLst>
          </p:cNvPr>
          <p:cNvSpPr>
            <a:spLocks noGrp="1"/>
          </p:cNvSpPr>
          <p:nvPr>
            <p:ph idx="1"/>
          </p:nvPr>
        </p:nvSpPr>
        <p:spPr>
          <a:xfrm>
            <a:off x="838200" y="1505585"/>
            <a:ext cx="6492240" cy="2456815"/>
          </a:xfrm>
        </p:spPr>
        <p:txBody>
          <a:bodyPr>
            <a:normAutofit/>
          </a:bodyPr>
          <a:lstStyle/>
          <a:p>
            <a:r>
              <a:rPr lang="en-IT" sz="2600" dirty="0"/>
              <a:t>Contribution from the flow to the motion is </a:t>
            </a:r>
            <a:r>
              <a:rPr lang="en-IT" sz="2600" b="1" dirty="0"/>
              <a:t>chaotic</a:t>
            </a:r>
            <a:r>
              <a:rPr lang="en-IT" sz="2600" dirty="0"/>
              <a:t> at high Re — and for many flows, also at low Re</a:t>
            </a:r>
          </a:p>
        </p:txBody>
      </p:sp>
      <p:sp>
        <p:nvSpPr>
          <p:cNvPr id="5" name="TextBox 4">
            <a:extLst>
              <a:ext uri="{FF2B5EF4-FFF2-40B4-BE49-F238E27FC236}">
                <a16:creationId xmlns:a16="http://schemas.microsoft.com/office/drawing/2014/main" id="{20AF748A-BBF9-9A34-D9A9-6E752475DAD8}"/>
              </a:ext>
            </a:extLst>
          </p:cNvPr>
          <p:cNvSpPr txBox="1"/>
          <p:nvPr/>
        </p:nvSpPr>
        <p:spPr>
          <a:xfrm>
            <a:off x="838200" y="2680544"/>
            <a:ext cx="6492240" cy="397031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en-IT" sz="2600" dirty="0"/>
              <a:t>Small perturbations in initial position have huge consequences. “Lagrangian chaos”</a:t>
            </a:r>
          </a:p>
          <a:p>
            <a:pPr marL="285750" indent="-285750">
              <a:buFont typeface="Arial" panose="020B0604020202020204" pitchFamily="34" charset="0"/>
              <a:buChar char="•"/>
            </a:pPr>
            <a:r>
              <a:rPr lang="en-IT" sz="2600" dirty="0"/>
              <a:t>At high Re, particle trajectories conjectured to be random </a:t>
            </a:r>
            <a:r>
              <a:rPr lang="en-IT" sz="2600" i="1" dirty="0"/>
              <a:t>even when forcing vanishes</a:t>
            </a:r>
            <a:r>
              <a:rPr lang="en-IT" sz="2600" dirty="0"/>
              <a:t>. “Spontaneous stochasticity”</a:t>
            </a:r>
          </a:p>
          <a:p>
            <a:pPr marL="285750" indent="-285750">
              <a:buFont typeface="Arial" panose="020B0604020202020204" pitchFamily="34" charset="0"/>
              <a:buChar char="•"/>
            </a:pPr>
            <a:r>
              <a:rPr lang="en-IT" sz="2600" dirty="0"/>
              <a:t>Intermittency: turbulence is strongly non-Gaussian. Large fluctuations in velocity!</a:t>
            </a:r>
          </a:p>
          <a:p>
            <a:pPr marL="285750" indent="-285750">
              <a:buFont typeface="Arial" panose="020B0604020202020204" pitchFamily="34" charset="0"/>
              <a:buChar char="•"/>
            </a:pPr>
            <a:endParaRPr lang="en-IT" sz="2600" dirty="0"/>
          </a:p>
          <a:p>
            <a:endParaRPr lang="en-IT" dirty="0"/>
          </a:p>
        </p:txBody>
      </p:sp>
      <p:sp>
        <p:nvSpPr>
          <p:cNvPr id="8" name="TextBox 7">
            <a:extLst>
              <a:ext uri="{FF2B5EF4-FFF2-40B4-BE49-F238E27FC236}">
                <a16:creationId xmlns:a16="http://schemas.microsoft.com/office/drawing/2014/main" id="{D81B2906-8C80-E640-42CA-C86A2C010BD1}"/>
              </a:ext>
            </a:extLst>
          </p:cNvPr>
          <p:cNvSpPr txBox="1"/>
          <p:nvPr/>
        </p:nvSpPr>
        <p:spPr>
          <a:xfrm>
            <a:off x="7543800" y="594360"/>
            <a:ext cx="3794760" cy="1754326"/>
          </a:xfrm>
          <a:prstGeom prst="rect">
            <a:avLst/>
          </a:prstGeom>
          <a:noFill/>
        </p:spPr>
        <p:txBody>
          <a:bodyPr wrap="square" rtlCol="0">
            <a:spAutoFit/>
          </a:bodyPr>
          <a:lstStyle/>
          <a:p>
            <a:r>
              <a:rPr lang="en-IT" dirty="0">
                <a:solidFill>
                  <a:srgbClr val="00B050"/>
                </a:solidFill>
              </a:rPr>
              <a:t>In green: particles navigating </a:t>
            </a:r>
            <a:r>
              <a:rPr lang="en-US" dirty="0">
                <a:solidFill>
                  <a:srgbClr val="00B050"/>
                </a:solidFill>
              </a:rPr>
              <a:t>with naïve policy (swim towards goal). </a:t>
            </a:r>
            <a:r>
              <a:rPr lang="en-US" dirty="0">
                <a:solidFill>
                  <a:srgbClr val="0070C0"/>
                </a:solidFill>
              </a:rPr>
              <a:t>In blue: particles navigating with policy that has learned how to exploit the flow (we will discuss how to do this later)</a:t>
            </a:r>
            <a:endParaRPr lang="en-IT" dirty="0">
              <a:solidFill>
                <a:srgbClr val="0070C0"/>
              </a:solidFill>
            </a:endParaRPr>
          </a:p>
        </p:txBody>
      </p:sp>
      <p:pic>
        <p:nvPicPr>
          <p:cNvPr id="12" name="Picture 11" descr="A close-up of a computer generated image&#10;&#10;Description automatically generated">
            <a:extLst>
              <a:ext uri="{FF2B5EF4-FFF2-40B4-BE49-F238E27FC236}">
                <a16:creationId xmlns:a16="http://schemas.microsoft.com/office/drawing/2014/main" id="{DC1F5441-7C85-2DD6-C1C7-2E64674FB1B1}"/>
              </a:ext>
            </a:extLst>
          </p:cNvPr>
          <p:cNvPicPr>
            <a:picLocks noChangeAspect="1"/>
          </p:cNvPicPr>
          <p:nvPr/>
        </p:nvPicPr>
        <p:blipFill>
          <a:blip r:embed="rId3"/>
          <a:stretch>
            <a:fillRect/>
          </a:stretch>
        </p:blipFill>
        <p:spPr>
          <a:xfrm>
            <a:off x="7622233" y="2577921"/>
            <a:ext cx="4050015" cy="3583096"/>
          </a:xfrm>
          <a:prstGeom prst="rect">
            <a:avLst/>
          </a:prstGeom>
        </p:spPr>
      </p:pic>
    </p:spTree>
    <p:extLst>
      <p:ext uri="{BB962C8B-B14F-4D97-AF65-F5344CB8AC3E}">
        <p14:creationId xmlns:p14="http://schemas.microsoft.com/office/powerpoint/2010/main" val="3643457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7647</TotalTime>
  <Words>1722</Words>
  <Application>Microsoft Macintosh PowerPoint</Application>
  <PresentationFormat>Widescreen</PresentationFormat>
  <Paragraphs>175</Paragraphs>
  <Slides>15</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Cambria Math</vt:lpstr>
      <vt:lpstr>Office Theme</vt:lpstr>
      <vt:lpstr>Lecture 1: Optimization problems and challenges in Lagrangian turbulence</vt:lpstr>
      <vt:lpstr>Short course outline</vt:lpstr>
      <vt:lpstr>What is Lagrangian turbulence?</vt:lpstr>
      <vt:lpstr>Typical problems in Lagrangian turbulence</vt:lpstr>
      <vt:lpstr>Single-particle dispersion</vt:lpstr>
      <vt:lpstr>Two-particle dispersion</vt:lpstr>
      <vt:lpstr>Two-particle dispersion, cont’d</vt:lpstr>
      <vt:lpstr>Active microswimmers</vt:lpstr>
      <vt:lpstr>Swimming is hard</vt:lpstr>
      <vt:lpstr>Passive scalars: time evolution</vt:lpstr>
      <vt:lpstr>Passive scalars: fluctuations</vt:lpstr>
      <vt:lpstr>Odor plumes</vt:lpstr>
      <vt:lpstr>Olfactory search</vt:lpstr>
      <vt:lpstr>Olfactory search is hard</vt:lpstr>
      <vt:lpstr>Summary of Lecture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Optimization problems and challenges in Lagrangian turbulence</dc:title>
  <dc:creator>Robin Heinonen</dc:creator>
  <cp:lastModifiedBy>Robin Heinonen</cp:lastModifiedBy>
  <cp:revision>13</cp:revision>
  <dcterms:created xsi:type="dcterms:W3CDTF">2024-05-19T19:57:21Z</dcterms:created>
  <dcterms:modified xsi:type="dcterms:W3CDTF">2024-06-05T10:52:38Z</dcterms:modified>
</cp:coreProperties>
</file>

<file path=docProps/thumbnail.jpeg>
</file>